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8"/>
  </p:notesMasterIdLst>
  <p:sldIdLst>
    <p:sldId id="304" r:id="rId3"/>
    <p:sldId id="1943" r:id="rId4"/>
    <p:sldId id="1944" r:id="rId5"/>
    <p:sldId id="1945" r:id="rId6"/>
    <p:sldId id="1932" r:id="rId7"/>
    <p:sldId id="1934" r:id="rId8"/>
    <p:sldId id="1937" r:id="rId9"/>
    <p:sldId id="1938" r:id="rId10"/>
    <p:sldId id="1939" r:id="rId11"/>
    <p:sldId id="1936" r:id="rId12"/>
    <p:sldId id="1940" r:id="rId13"/>
    <p:sldId id="1941" r:id="rId14"/>
    <p:sldId id="1942" r:id="rId15"/>
    <p:sldId id="1918" r:id="rId16"/>
    <p:sldId id="1920"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0001"/>
    <a:srgbClr val="0A68AC"/>
    <a:srgbClr val="548235"/>
    <a:srgbClr val="7030A0"/>
    <a:srgbClr val="A6A6A6"/>
    <a:srgbClr val="CEAB6E"/>
    <a:srgbClr val="BFBFBF"/>
    <a:srgbClr val="2166AC"/>
    <a:srgbClr val="FFC000"/>
    <a:srgbClr val="5D88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53" autoAdjust="0"/>
    <p:restoredTop sz="95380" autoAdjust="0"/>
  </p:normalViewPr>
  <p:slideViewPr>
    <p:cSldViewPr snapToGrid="0">
      <p:cViewPr varScale="1">
        <p:scale>
          <a:sx n="86" d="100"/>
          <a:sy n="86" d="100"/>
        </p:scale>
        <p:origin x="864" y="78"/>
      </p:cViewPr>
      <p:guideLst/>
    </p:cSldViewPr>
  </p:slideViewPr>
  <p:outlineViewPr>
    <p:cViewPr>
      <p:scale>
        <a:sx n="33" d="100"/>
        <a:sy n="33" d="100"/>
      </p:scale>
      <p:origin x="0" y="0"/>
    </p:cViewPr>
  </p:outlineViewPr>
  <p:notesTextViewPr>
    <p:cViewPr>
      <p:scale>
        <a:sx n="75" d="100"/>
        <a:sy n="75" d="100"/>
      </p:scale>
      <p:origin x="0" y="0"/>
    </p:cViewPr>
  </p:notesTextViewPr>
  <p:sorterViewPr>
    <p:cViewPr varScale="1">
      <p:scale>
        <a:sx n="100" d="100"/>
        <a:sy n="100" d="100"/>
      </p:scale>
      <p:origin x="0" y="-412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t>2022/3/4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600"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10</a:t>
            </a:fld>
            <a:endParaRPr lang="zh-CN" altLang="en-US"/>
          </a:p>
        </p:txBody>
      </p:sp>
    </p:spTree>
    <p:extLst>
      <p:ext uri="{BB962C8B-B14F-4D97-AF65-F5344CB8AC3E}">
        <p14:creationId xmlns:p14="http://schemas.microsoft.com/office/powerpoint/2010/main" val="2377828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11</a:t>
            </a:fld>
            <a:endParaRPr lang="zh-CN" altLang="en-US"/>
          </a:p>
        </p:txBody>
      </p:sp>
    </p:spTree>
    <p:extLst>
      <p:ext uri="{BB962C8B-B14F-4D97-AF65-F5344CB8AC3E}">
        <p14:creationId xmlns:p14="http://schemas.microsoft.com/office/powerpoint/2010/main" val="2607982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12</a:t>
            </a:fld>
            <a:endParaRPr lang="zh-CN" altLang="en-US"/>
          </a:p>
        </p:txBody>
      </p:sp>
    </p:spTree>
    <p:extLst>
      <p:ext uri="{BB962C8B-B14F-4D97-AF65-F5344CB8AC3E}">
        <p14:creationId xmlns:p14="http://schemas.microsoft.com/office/powerpoint/2010/main" val="2992827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13</a:t>
            </a:fld>
            <a:endParaRPr lang="zh-CN" altLang="en-US"/>
          </a:p>
        </p:txBody>
      </p:sp>
    </p:spTree>
    <p:extLst>
      <p:ext uri="{BB962C8B-B14F-4D97-AF65-F5344CB8AC3E}">
        <p14:creationId xmlns:p14="http://schemas.microsoft.com/office/powerpoint/2010/main" val="1351461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14</a:t>
            </a:fld>
            <a:endParaRPr lang="zh-CN" altLang="en-US"/>
          </a:p>
        </p:txBody>
      </p:sp>
    </p:spTree>
    <p:extLst>
      <p:ext uri="{BB962C8B-B14F-4D97-AF65-F5344CB8AC3E}">
        <p14:creationId xmlns:p14="http://schemas.microsoft.com/office/powerpoint/2010/main" val="66878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15</a:t>
            </a:fld>
            <a:endParaRPr lang="zh-CN" altLang="en-US"/>
          </a:p>
        </p:txBody>
      </p:sp>
    </p:spTree>
    <p:extLst>
      <p:ext uri="{BB962C8B-B14F-4D97-AF65-F5344CB8AC3E}">
        <p14:creationId xmlns:p14="http://schemas.microsoft.com/office/powerpoint/2010/main" val="4015779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2</a:t>
            </a:fld>
            <a:endParaRPr lang="zh-CN" altLang="en-US"/>
          </a:p>
        </p:txBody>
      </p:sp>
    </p:spTree>
    <p:extLst>
      <p:ext uri="{BB962C8B-B14F-4D97-AF65-F5344CB8AC3E}">
        <p14:creationId xmlns:p14="http://schemas.microsoft.com/office/powerpoint/2010/main" val="176343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3</a:t>
            </a:fld>
            <a:endParaRPr lang="zh-CN" altLang="en-US"/>
          </a:p>
        </p:txBody>
      </p:sp>
    </p:spTree>
    <p:extLst>
      <p:ext uri="{BB962C8B-B14F-4D97-AF65-F5344CB8AC3E}">
        <p14:creationId xmlns:p14="http://schemas.microsoft.com/office/powerpoint/2010/main" val="3323947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4</a:t>
            </a:fld>
            <a:endParaRPr lang="zh-CN" altLang="en-US"/>
          </a:p>
        </p:txBody>
      </p:sp>
    </p:spTree>
    <p:extLst>
      <p:ext uri="{BB962C8B-B14F-4D97-AF65-F5344CB8AC3E}">
        <p14:creationId xmlns:p14="http://schemas.microsoft.com/office/powerpoint/2010/main" val="704274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5</a:t>
            </a:fld>
            <a:endParaRPr lang="zh-CN" altLang="en-US"/>
          </a:p>
        </p:txBody>
      </p:sp>
    </p:spTree>
    <p:extLst>
      <p:ext uri="{BB962C8B-B14F-4D97-AF65-F5344CB8AC3E}">
        <p14:creationId xmlns:p14="http://schemas.microsoft.com/office/powerpoint/2010/main" val="4259872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6</a:t>
            </a:fld>
            <a:endParaRPr lang="zh-CN" altLang="en-US"/>
          </a:p>
        </p:txBody>
      </p:sp>
    </p:spTree>
    <p:extLst>
      <p:ext uri="{BB962C8B-B14F-4D97-AF65-F5344CB8AC3E}">
        <p14:creationId xmlns:p14="http://schemas.microsoft.com/office/powerpoint/2010/main" val="1633499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7</a:t>
            </a:fld>
            <a:endParaRPr lang="zh-CN" altLang="en-US"/>
          </a:p>
        </p:txBody>
      </p:sp>
    </p:spTree>
    <p:extLst>
      <p:ext uri="{BB962C8B-B14F-4D97-AF65-F5344CB8AC3E}">
        <p14:creationId xmlns:p14="http://schemas.microsoft.com/office/powerpoint/2010/main" val="1273499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8</a:t>
            </a:fld>
            <a:endParaRPr lang="zh-CN" altLang="en-US"/>
          </a:p>
        </p:txBody>
      </p:sp>
    </p:spTree>
    <p:extLst>
      <p:ext uri="{BB962C8B-B14F-4D97-AF65-F5344CB8AC3E}">
        <p14:creationId xmlns:p14="http://schemas.microsoft.com/office/powerpoint/2010/main" val="2830490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2A75D99-2AE7-49F1-BB03-59E2BF5579C1}" type="slidenum">
              <a:rPr lang="zh-CN" altLang="en-US" smtClean="0"/>
              <a:t>9</a:t>
            </a:fld>
            <a:endParaRPr lang="zh-CN" altLang="en-US"/>
          </a:p>
        </p:txBody>
      </p:sp>
    </p:spTree>
    <p:extLst>
      <p:ext uri="{BB962C8B-B14F-4D97-AF65-F5344CB8AC3E}">
        <p14:creationId xmlns:p14="http://schemas.microsoft.com/office/powerpoint/2010/main" val="9297759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9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userDrawn="1"/>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userDrawn="1"/>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Microsoft YaHei"/>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Microsoft YaHei"/>
                <a:cs typeface="+mn-ea"/>
                <a:sym typeface="+mn-lt"/>
              </a:endParaRPr>
            </a:p>
          </p:txBody>
        </p:sp>
      </p:grpSp>
      <p:sp>
        <p:nvSpPr>
          <p:cNvPr id="3" name="内容占位符 2"/>
          <p:cNvSpPr>
            <a:spLocks noGrp="1"/>
          </p:cNvSpPr>
          <p:nvPr>
            <p:ph sz="quarter" idx="15" hasCustomPrompt="1"/>
          </p:nvPr>
        </p:nvSpPr>
        <p:spPr>
          <a:xfrm>
            <a:off x="6814866" y="1588858"/>
            <a:ext cx="679450" cy="527050"/>
          </a:xfrm>
        </p:spPr>
        <p:txBody>
          <a:bodyPr>
            <a:noAutofit/>
          </a:bodyPr>
          <a:lstStyle>
            <a:lvl1pPr marL="0" indent="0" algn="l" defTabSz="914400" rtl="0" eaLnBrk="1" latinLnBrk="0" hangingPunct="1">
              <a:buNone/>
              <a:defRPr lang="zh-CN" altLang="en-US" sz="3200" b="1" kern="1200" dirty="0">
                <a:solidFill>
                  <a:srgbClr val="9A0001"/>
                </a:solidFill>
                <a:latin typeface="+mn-lt"/>
                <a:ea typeface="+mn-ea"/>
                <a:cs typeface="+mn-cs"/>
              </a:defRPr>
            </a:lvl1pPr>
          </a:lstStyle>
          <a:p>
            <a:r>
              <a:rPr kumimoji="1" lang="en-US" altLang="zh-CN" dirty="0"/>
              <a:t>01.</a:t>
            </a:r>
            <a:endParaRPr kumimoji="1" lang="zh-CN" altLang="en-US" dirty="0"/>
          </a:p>
        </p:txBody>
      </p:sp>
      <p:sp>
        <p:nvSpPr>
          <p:cNvPr id="43" name="内容占位符 2"/>
          <p:cNvSpPr>
            <a:spLocks noGrp="1"/>
          </p:cNvSpPr>
          <p:nvPr>
            <p:ph sz="quarter" idx="16" hasCustomPrompt="1"/>
          </p:nvPr>
        </p:nvSpPr>
        <p:spPr>
          <a:xfrm>
            <a:off x="6814866" y="2631221"/>
            <a:ext cx="679450" cy="527050"/>
          </a:xfrm>
        </p:spPr>
        <p:txBody>
          <a:bodyPr>
            <a:noAutofit/>
          </a:bodyPr>
          <a:lstStyle>
            <a:lvl1pPr marL="0" indent="0" algn="l" defTabSz="914400" rtl="0" eaLnBrk="1" latinLnBrk="0" hangingPunct="1">
              <a:buNone/>
              <a:defRPr lang="zh-CN" altLang="en-US" sz="3200" b="1" kern="1200" dirty="0">
                <a:solidFill>
                  <a:srgbClr val="9A0001"/>
                </a:solidFill>
                <a:latin typeface="+mn-lt"/>
                <a:ea typeface="+mn-ea"/>
                <a:cs typeface="+mn-cs"/>
              </a:defRPr>
            </a:lvl1pPr>
          </a:lstStyle>
          <a:p>
            <a:r>
              <a:rPr kumimoji="1" lang="en-US" altLang="zh-CN" dirty="0"/>
              <a:t>01.</a:t>
            </a:r>
            <a:endParaRPr kumimoji="1" lang="zh-CN" altLang="en-US" dirty="0"/>
          </a:p>
        </p:txBody>
      </p:sp>
      <p:sp>
        <p:nvSpPr>
          <p:cNvPr id="44" name="内容占位符 2"/>
          <p:cNvSpPr>
            <a:spLocks noGrp="1"/>
          </p:cNvSpPr>
          <p:nvPr>
            <p:ph sz="quarter" idx="17" hasCustomPrompt="1"/>
          </p:nvPr>
        </p:nvSpPr>
        <p:spPr>
          <a:xfrm>
            <a:off x="6820974" y="3726960"/>
            <a:ext cx="679450" cy="527050"/>
          </a:xfrm>
        </p:spPr>
        <p:txBody>
          <a:bodyPr>
            <a:noAutofit/>
          </a:bodyPr>
          <a:lstStyle>
            <a:lvl1pPr marL="0" indent="0" algn="l" defTabSz="914400" rtl="0" eaLnBrk="1" latinLnBrk="0" hangingPunct="1">
              <a:buNone/>
              <a:defRPr lang="zh-CN" altLang="en-US" sz="3200" b="1" kern="1200" dirty="0">
                <a:solidFill>
                  <a:srgbClr val="9A0001"/>
                </a:solidFill>
                <a:latin typeface="+mn-lt"/>
                <a:ea typeface="+mn-ea"/>
                <a:cs typeface="+mn-cs"/>
              </a:defRPr>
            </a:lvl1pPr>
          </a:lstStyle>
          <a:p>
            <a:r>
              <a:rPr kumimoji="1" lang="en-US" altLang="zh-CN" dirty="0"/>
              <a:t>01.</a:t>
            </a:r>
            <a:endParaRPr kumimoji="1" lang="zh-CN" altLang="en-US" dirty="0"/>
          </a:p>
        </p:txBody>
      </p:sp>
      <p:sp>
        <p:nvSpPr>
          <p:cNvPr id="48" name="内容占位符 2"/>
          <p:cNvSpPr>
            <a:spLocks noGrp="1"/>
          </p:cNvSpPr>
          <p:nvPr>
            <p:ph sz="quarter" idx="18" hasCustomPrompt="1"/>
          </p:nvPr>
        </p:nvSpPr>
        <p:spPr>
          <a:xfrm>
            <a:off x="6827727" y="4831595"/>
            <a:ext cx="679450" cy="527050"/>
          </a:xfrm>
        </p:spPr>
        <p:txBody>
          <a:bodyPr>
            <a:noAutofit/>
          </a:bodyPr>
          <a:lstStyle>
            <a:lvl1pPr marL="0" indent="0" algn="l" defTabSz="914400" rtl="0" eaLnBrk="1" latinLnBrk="0" hangingPunct="1">
              <a:buNone/>
              <a:defRPr lang="zh-CN" altLang="en-US" sz="3200" b="1" kern="1200" dirty="0">
                <a:solidFill>
                  <a:srgbClr val="9A0001"/>
                </a:solidFill>
                <a:latin typeface="+mn-lt"/>
                <a:ea typeface="+mn-ea"/>
                <a:cs typeface="+mn-cs"/>
              </a:defRPr>
            </a:lvl1pPr>
          </a:lstStyle>
          <a:p>
            <a:r>
              <a:rPr kumimoji="1" lang="en-US" altLang="zh-CN" dirty="0"/>
              <a:t>01.</a:t>
            </a:r>
            <a:endParaRPr kumimoji="1" lang="zh-CN" altLang="en-US" dirty="0"/>
          </a:p>
        </p:txBody>
      </p:sp>
      <p:sp>
        <p:nvSpPr>
          <p:cNvPr id="40"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Microsoft YaHei"/>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Microsoft YaHei"/>
                <a:cs typeface="+mn-ea"/>
                <a:sym typeface="+mn-lt"/>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Microsoft YaHei"/>
                <a:cs typeface="+mn-ea"/>
                <a:sym typeface="+mn-lt"/>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Microsoft YaHei"/>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9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90204"/>
              <a:ea typeface="Microsoft YaHei"/>
              <a:cs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9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9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72"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dirty="0"/>
              <a:t> </a:t>
            </a:r>
            <a:r>
              <a:rPr lang="en-US" altLang="zh-CN" dirty="0"/>
              <a:t>&gt;</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9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90204"/>
                <a:ea typeface="Microsoft YaHei"/>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9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90204"/>
                <a:ea typeface="Microsoft YaHei"/>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90204"/>
                <a:ea typeface="Microsoft YaHei"/>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9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9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90204"/>
              <a:ea typeface="Microsoft YaHei"/>
              <a:cs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Microsoft YaHei"/>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9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9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Microsoft YaHei"/>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a:ea typeface="Microsoft YaHei"/>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t>‹#›</a:t>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p:cNvPicPr>
            <a:picLocks noChangeAspect="1"/>
          </p:cNvPicPr>
          <p:nvPr/>
        </p:nvPicPr>
        <p:blipFill>
          <a:blip r:embed="rId3"/>
          <a:stretch>
            <a:fillRect/>
          </a:stretch>
        </p:blipFill>
        <p:spPr>
          <a:xfrm>
            <a:off x="0" y="0"/>
            <a:ext cx="12192000" cy="6858000"/>
          </a:xfrm>
          <a:prstGeom prst="rect">
            <a:avLst/>
          </a:prstGeom>
        </p:spPr>
      </p:pic>
      <p:sp>
        <p:nvSpPr>
          <p:cNvPr id="3" name="矩形 2"/>
          <p:cNvSpPr/>
          <p:nvPr/>
        </p:nvSpPr>
        <p:spPr>
          <a:xfrm flipV="1">
            <a:off x="0" y="6802310"/>
            <a:ext cx="12192000" cy="62214"/>
          </a:xfrm>
          <a:prstGeom prst="rect">
            <a:avLst/>
          </a:prstGeom>
          <a:solidFill>
            <a:schemeClr val="accent1"/>
          </a:solid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1" name="文本框 60"/>
          <p:cNvSpPr txBox="1"/>
          <p:nvPr/>
        </p:nvSpPr>
        <p:spPr>
          <a:xfrm>
            <a:off x="4286939" y="4492149"/>
            <a:ext cx="3617009" cy="874214"/>
          </a:xfrm>
          <a:prstGeom prst="rect">
            <a:avLst/>
          </a:prstGeom>
          <a:noFill/>
        </p:spPr>
        <p:txBody>
          <a:bodyPr wrap="square" rtlCol="0">
            <a:spAutoFit/>
          </a:bodyPr>
          <a:lstStyle/>
          <a:p>
            <a:pPr algn="ctr">
              <a:lnSpc>
                <a:spcPct val="150000"/>
              </a:lnSpc>
            </a:pPr>
            <a:r>
              <a:rPr lang="en-US" altLang="zh-CN" b="1" dirty="0">
                <a:solidFill>
                  <a:srgbClr val="222A35"/>
                </a:solidFill>
                <a:latin typeface="Times New Roman" panose="02020603050405020304" pitchFamily="18" charset="0"/>
                <a:cs typeface="Times New Roman" panose="02020603050405020304" pitchFamily="18" charset="0"/>
                <a:sym typeface="Arial" panose="020B0604020202090204" pitchFamily="34" charset="0"/>
              </a:rPr>
              <a:t>Reporter: Li </a:t>
            </a:r>
            <a:r>
              <a:rPr lang="en-US" altLang="zh-CN" b="1" dirty="0" err="1">
                <a:solidFill>
                  <a:srgbClr val="222A35"/>
                </a:solidFill>
                <a:latin typeface="Times New Roman" panose="02020603050405020304" pitchFamily="18" charset="0"/>
                <a:cs typeface="Times New Roman" panose="02020603050405020304" pitchFamily="18" charset="0"/>
                <a:sym typeface="Arial" panose="020B0604020202090204" pitchFamily="34" charset="0"/>
              </a:rPr>
              <a:t>Xintong</a:t>
            </a:r>
            <a:r>
              <a:rPr lang="en-US" altLang="zh-CN" b="1" dirty="0">
                <a:solidFill>
                  <a:srgbClr val="222A35"/>
                </a:solidFill>
                <a:latin typeface="Times New Roman" panose="02020603050405020304" pitchFamily="18" charset="0"/>
                <a:cs typeface="Times New Roman" panose="02020603050405020304" pitchFamily="18" charset="0"/>
                <a:sym typeface="Arial" panose="020B0604020202090204" pitchFamily="34" charset="0"/>
              </a:rPr>
              <a:t>(</a:t>
            </a:r>
            <a:r>
              <a:rPr lang="zh-CN" altLang="en-US" b="1" dirty="0">
                <a:solidFill>
                  <a:srgbClr val="222A35"/>
                </a:solidFill>
                <a:latin typeface="Times New Roman" panose="02020603050405020304" pitchFamily="18" charset="0"/>
                <a:cs typeface="Times New Roman" panose="02020603050405020304" pitchFamily="18" charset="0"/>
                <a:sym typeface="Arial" panose="020B0604020202090204" pitchFamily="34" charset="0"/>
              </a:rPr>
              <a:t>李昕彤</a:t>
            </a:r>
            <a:r>
              <a:rPr lang="en-US" altLang="zh-CN" b="1" dirty="0">
                <a:solidFill>
                  <a:srgbClr val="222A35"/>
                </a:solidFill>
                <a:latin typeface="Times New Roman" panose="02020603050405020304" pitchFamily="18" charset="0"/>
                <a:cs typeface="Times New Roman" panose="02020603050405020304" pitchFamily="18" charset="0"/>
                <a:sym typeface="Arial" panose="020B0604020202090204" pitchFamily="34" charset="0"/>
              </a:rPr>
              <a:t>)</a:t>
            </a:r>
          </a:p>
          <a:p>
            <a:pPr algn="ctr">
              <a:lnSpc>
                <a:spcPct val="150000"/>
              </a:lnSpc>
            </a:pPr>
            <a:r>
              <a:rPr lang="en-US" altLang="zh-CN" b="1" dirty="0">
                <a:solidFill>
                  <a:srgbClr val="222A35"/>
                </a:solidFill>
                <a:latin typeface="Times New Roman" panose="02020603050405020304" pitchFamily="18" charset="0"/>
                <a:cs typeface="Times New Roman" panose="02020603050405020304" pitchFamily="18" charset="0"/>
                <a:sym typeface="Arial" panose="020B0604020202090204" pitchFamily="34" charset="0"/>
              </a:rPr>
              <a:t>Date: 2022.3.4</a:t>
            </a:r>
          </a:p>
        </p:txBody>
      </p:sp>
      <p:sp>
        <p:nvSpPr>
          <p:cNvPr id="64" name="矩形 63"/>
          <p:cNvSpPr/>
          <p:nvPr/>
        </p:nvSpPr>
        <p:spPr>
          <a:xfrm>
            <a:off x="5788094" y="4340988"/>
            <a:ext cx="665278" cy="45720"/>
          </a:xfrm>
          <a:prstGeom prst="rect">
            <a:avLst/>
          </a:prstGeom>
          <a:solidFill>
            <a:schemeClr val="accent1"/>
          </a:solid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4" name="矩形 33"/>
          <p:cNvSpPr/>
          <p:nvPr/>
        </p:nvSpPr>
        <p:spPr>
          <a:xfrm>
            <a:off x="1290320" y="2621375"/>
            <a:ext cx="9611360" cy="830997"/>
          </a:xfrm>
          <a:prstGeom prst="rect">
            <a:avLst/>
          </a:prstGeom>
          <a:effectLst>
            <a:outerShdw blurRad="63500" sx="102000" sy="102000" algn="ctr" rotWithShape="0">
              <a:prstClr val="black">
                <a:alpha val="40000"/>
              </a:prstClr>
            </a:outerShdw>
          </a:effectLst>
        </p:spPr>
        <p:txBody>
          <a:bodyPr wrap="square">
            <a:spAutoFit/>
          </a:bodyPr>
          <a:lstStyle/>
          <a:p>
            <a:pPr algn="ctr">
              <a:defRPr/>
            </a:pPr>
            <a:r>
              <a:rPr kumimoji="1" lang="en-US" altLang="zh-CN" sz="4800" b="1" dirty="0">
                <a:latin typeface="Times New Roman" panose="02020603050405020304" pitchFamily="18" charset="0"/>
                <a:ea typeface="+mj-ea"/>
                <a:cs typeface="Times New Roman" panose="02020603050405020304" pitchFamily="18" charset="0"/>
              </a:rPr>
              <a:t>Beliefs about bad people are volatile</a:t>
            </a:r>
          </a:p>
        </p:txBody>
      </p:sp>
      <p:grpSp>
        <p:nvGrpSpPr>
          <p:cNvPr id="99" name="组合 98"/>
          <p:cNvGrpSpPr/>
          <p:nvPr/>
        </p:nvGrpSpPr>
        <p:grpSpPr>
          <a:xfrm>
            <a:off x="4654641" y="753988"/>
            <a:ext cx="2882718" cy="848212"/>
            <a:chOff x="9556201" y="498129"/>
            <a:chExt cx="1993881" cy="586680"/>
          </a:xfrm>
        </p:grpSpPr>
        <p:grpSp>
          <p:nvGrpSpPr>
            <p:cNvPr id="100" name="组合 99"/>
            <p:cNvGrpSpPr/>
            <p:nvPr userDrawn="1"/>
          </p:nvGrpSpPr>
          <p:grpSpPr>
            <a:xfrm>
              <a:off x="10239376" y="968937"/>
              <a:ext cx="1307697" cy="96254"/>
              <a:chOff x="4616246" y="3878362"/>
              <a:chExt cx="5571416" cy="410087"/>
            </a:xfrm>
            <a:solidFill>
              <a:schemeClr val="tx1">
                <a:alpha val="80000"/>
              </a:schemeClr>
            </a:solidFill>
          </p:grpSpPr>
          <p:sp>
            <p:nvSpPr>
              <p:cNvPr id="13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3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4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41"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42"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43"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44"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45"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46"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47"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48"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49"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50"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51"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52"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53"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grpSp>
        <p:grpSp>
          <p:nvGrpSpPr>
            <p:cNvPr id="101" name="组合 100"/>
            <p:cNvGrpSpPr/>
            <p:nvPr userDrawn="1"/>
          </p:nvGrpSpPr>
          <p:grpSpPr>
            <a:xfrm>
              <a:off x="10237120" y="539555"/>
              <a:ext cx="1312962" cy="375239"/>
              <a:chOff x="4606634" y="2048989"/>
              <a:chExt cx="5593843" cy="1598699"/>
            </a:xfrm>
            <a:solidFill>
              <a:schemeClr val="accent1">
                <a:alpha val="80000"/>
              </a:schemeClr>
            </a:solidFill>
          </p:grpSpPr>
          <p:sp>
            <p:nvSpPr>
              <p:cNvPr id="12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2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2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2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3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3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3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3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3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3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3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3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grpSp>
        <p:grpSp>
          <p:nvGrpSpPr>
            <p:cNvPr id="102" name="组合 101"/>
            <p:cNvGrpSpPr/>
            <p:nvPr userDrawn="1"/>
          </p:nvGrpSpPr>
          <p:grpSpPr>
            <a:xfrm>
              <a:off x="9556201" y="498129"/>
              <a:ext cx="588050" cy="586680"/>
              <a:chOff x="2105799" y="20055838"/>
              <a:chExt cx="6748090" cy="6732363"/>
            </a:xfrm>
            <a:solidFill>
              <a:schemeClr val="accent1">
                <a:alpha val="80000"/>
              </a:schemeClr>
            </a:solidFill>
          </p:grpSpPr>
          <p:sp>
            <p:nvSpPr>
              <p:cNvPr id="103"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04"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05"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06"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07"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08"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09"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10"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11"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12"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13"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14"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15"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16"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17"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18"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19"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20"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21"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22"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23"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24"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25"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grpSp>
      </p:grpSp>
      <p:sp>
        <p:nvSpPr>
          <p:cNvPr id="154" name="矩形 153"/>
          <p:cNvSpPr/>
          <p:nvPr/>
        </p:nvSpPr>
        <p:spPr>
          <a:xfrm>
            <a:off x="42925" y="6426233"/>
            <a:ext cx="12118570" cy="307777"/>
          </a:xfrm>
          <a:prstGeom prst="rect">
            <a:avLst/>
          </a:prstGeom>
        </p:spPr>
        <p:txBody>
          <a:bodyPr wrap="square">
            <a:spAutoFit/>
          </a:bodyPr>
          <a:lstStyle/>
          <a:p>
            <a:pPr lvl="0">
              <a:defRPr/>
            </a:pPr>
            <a:r>
              <a:rPr lang="en-US" altLang="zh-CN" sz="1400" dirty="0">
                <a:solidFill>
                  <a:prstClr val="white">
                    <a:lumMod val="50000"/>
                  </a:prstClr>
                </a:solidFill>
                <a:latin typeface="Times New Roman" panose="02020603050405020304" pitchFamily="18" charset="0"/>
                <a:ea typeface="Microsoft YaHei" panose="020B0503020204020204" pitchFamily="34" charset="-122"/>
                <a:cs typeface="Times New Roman" panose="02020603050405020304" pitchFamily="18" charset="0"/>
                <a:sym typeface="Arial" panose="020B0604020202090204" pitchFamily="34" charset="0"/>
              </a:rPr>
              <a:t>Siegel, J. Z., </a:t>
            </a:r>
            <a:r>
              <a:rPr lang="en-US" altLang="zh-CN" sz="1400" dirty="0" err="1">
                <a:solidFill>
                  <a:prstClr val="white">
                    <a:lumMod val="50000"/>
                  </a:prstClr>
                </a:solidFill>
                <a:latin typeface="Times New Roman" panose="02020603050405020304" pitchFamily="18" charset="0"/>
                <a:ea typeface="Microsoft YaHei" panose="020B0503020204020204" pitchFamily="34" charset="-122"/>
                <a:cs typeface="Times New Roman" panose="02020603050405020304" pitchFamily="18" charset="0"/>
                <a:sym typeface="Arial" panose="020B0604020202090204" pitchFamily="34" charset="0"/>
              </a:rPr>
              <a:t>Mathys</a:t>
            </a:r>
            <a:r>
              <a:rPr lang="en-US" altLang="zh-CN" sz="1400" dirty="0">
                <a:solidFill>
                  <a:prstClr val="white">
                    <a:lumMod val="50000"/>
                  </a:prstClr>
                </a:solidFill>
                <a:latin typeface="Times New Roman" panose="02020603050405020304" pitchFamily="18" charset="0"/>
                <a:ea typeface="Microsoft YaHei" panose="020B0503020204020204" pitchFamily="34" charset="-122"/>
                <a:cs typeface="Times New Roman" panose="02020603050405020304" pitchFamily="18" charset="0"/>
                <a:sym typeface="Arial" panose="020B0604020202090204" pitchFamily="34" charset="0"/>
              </a:rPr>
              <a:t>, C., Rutledge, R. B., &amp; Crockett, M. J. (2018). Beliefs about bad people are volatile. </a:t>
            </a:r>
            <a:r>
              <a:rPr lang="en-US" altLang="zh-CN" sz="1400" i="1" dirty="0">
                <a:solidFill>
                  <a:prstClr val="white">
                    <a:lumMod val="50000"/>
                  </a:prstClr>
                </a:solidFill>
                <a:latin typeface="Times New Roman" panose="02020603050405020304" pitchFamily="18" charset="0"/>
                <a:ea typeface="Microsoft YaHei" panose="020B0503020204020204" pitchFamily="34" charset="-122"/>
                <a:cs typeface="Times New Roman" panose="02020603050405020304" pitchFamily="18" charset="0"/>
                <a:sym typeface="Arial" panose="020B0604020202090204" pitchFamily="34" charset="0"/>
              </a:rPr>
              <a:t>Nature human </a:t>
            </a:r>
            <a:r>
              <a:rPr lang="en-US" altLang="zh-CN" sz="1400" i="1" dirty="0" err="1">
                <a:solidFill>
                  <a:prstClr val="white">
                    <a:lumMod val="50000"/>
                  </a:prstClr>
                </a:solidFill>
                <a:latin typeface="Times New Roman" panose="02020603050405020304" pitchFamily="18" charset="0"/>
                <a:ea typeface="Microsoft YaHei" panose="020B0503020204020204" pitchFamily="34" charset="-122"/>
                <a:cs typeface="Times New Roman" panose="02020603050405020304" pitchFamily="18" charset="0"/>
                <a:sym typeface="Arial" panose="020B0604020202090204" pitchFamily="34" charset="0"/>
              </a:rPr>
              <a:t>behaviour</a:t>
            </a:r>
            <a:r>
              <a:rPr lang="en-US" altLang="zh-CN" sz="1400" i="1" dirty="0">
                <a:solidFill>
                  <a:prstClr val="white">
                    <a:lumMod val="50000"/>
                  </a:prstClr>
                </a:solidFill>
                <a:latin typeface="Times New Roman" panose="02020603050405020304" pitchFamily="18" charset="0"/>
                <a:ea typeface="Microsoft YaHei" panose="020B0503020204020204" pitchFamily="34" charset="-122"/>
                <a:cs typeface="Times New Roman" panose="02020603050405020304" pitchFamily="18" charset="0"/>
                <a:sym typeface="Arial" panose="020B0604020202090204" pitchFamily="34" charset="0"/>
              </a:rPr>
              <a:t>, 2</a:t>
            </a:r>
            <a:r>
              <a:rPr lang="en-US" altLang="zh-CN" sz="1400" dirty="0">
                <a:solidFill>
                  <a:prstClr val="white">
                    <a:lumMod val="50000"/>
                  </a:prstClr>
                </a:solidFill>
                <a:latin typeface="Times New Roman" panose="02020603050405020304" pitchFamily="18" charset="0"/>
                <a:ea typeface="Microsoft YaHei" panose="020B0503020204020204" pitchFamily="34" charset="-122"/>
                <a:cs typeface="Times New Roman" panose="02020603050405020304" pitchFamily="18" charset="0"/>
                <a:sym typeface="Arial" panose="020B0604020202090204" pitchFamily="34" charset="0"/>
              </a:rPr>
              <a:t>(10), 750-756.</a:t>
            </a:r>
            <a:endParaRPr kumimoji="0" lang="en-US" altLang="zh-CN" sz="1400" b="0" i="0" u="none" strike="noStrike" kern="1200" cap="none" spc="0" normalizeH="0" baseline="0" noProof="0" dirty="0">
              <a:ln>
                <a:noFill/>
              </a:ln>
              <a:solidFill>
                <a:prstClr val="white">
                  <a:lumMod val="50000"/>
                </a:prstClr>
              </a:solidFill>
              <a:effectLst/>
              <a:uLnTx/>
              <a:uFillTx/>
              <a:latin typeface="Times New Roman" panose="02020603050405020304" pitchFamily="18" charset="0"/>
              <a:ea typeface="Microsoft YaHei" panose="020B0503020204020204" pitchFamily="34" charset="-122"/>
              <a:cs typeface="Times New Roman" panose="02020603050405020304" pitchFamily="18" charset="0"/>
              <a:sym typeface="Arial" panose="020B060402020209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90204" pitchFamily="34" charset="0"/>
              </a:rPr>
              <a:t>&lt; </a:t>
            </a:r>
            <a:fld id="{A548B57D-AE10-4CF7-A9DF-59FEFA91B28E}" type="slidenum">
              <a:rPr lang="zh-CN" altLang="en-US" smtClean="0">
                <a:sym typeface="Arial" panose="020B0604020202090204" pitchFamily="34" charset="0"/>
              </a:rPr>
              <a:t>10</a:t>
            </a:fld>
            <a:r>
              <a:rPr lang="zh-CN" altLang="en-US" dirty="0">
                <a:sym typeface="Arial" panose="020B0604020202090204" pitchFamily="34" charset="0"/>
              </a:rPr>
              <a:t> </a:t>
            </a:r>
            <a:r>
              <a:rPr lang="en-US" altLang="zh-CN" dirty="0">
                <a:sym typeface="Arial" panose="020B0604020202090204" pitchFamily="34" charset="0"/>
              </a:rPr>
              <a:t>&gt;</a:t>
            </a:r>
            <a:endParaRPr lang="zh-CN" altLang="en-US" dirty="0">
              <a:sym typeface="Arial" panose="020B0604020202090204" pitchFamily="34" charset="0"/>
            </a:endParaRPr>
          </a:p>
        </p:txBody>
      </p:sp>
      <p:sp>
        <p:nvSpPr>
          <p:cNvPr id="8" name="标题 1"/>
          <p:cNvSpPr>
            <a:spLocks noGrp="1"/>
          </p:cNvSpPr>
          <p:nvPr/>
        </p:nvSpPr>
        <p:spPr>
          <a:xfrm>
            <a:off x="422909" y="285750"/>
            <a:ext cx="6624277" cy="6172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sz="3200" dirty="0">
                <a:latin typeface="Times New Roman" panose="02020603050405020304" pitchFamily="18" charset="0"/>
                <a:cs typeface="Times New Roman" panose="02020603050405020304" pitchFamily="18" charset="0"/>
                <a:sym typeface="Arial" panose="020B0604020202090204" pitchFamily="34" charset="0"/>
              </a:rPr>
              <a:t>Hierarchical Gaussian Filter(HGF)</a:t>
            </a:r>
          </a:p>
        </p:txBody>
      </p:sp>
      <p:pic>
        <p:nvPicPr>
          <p:cNvPr id="7" name="图片 6">
            <a:extLst>
              <a:ext uri="{FF2B5EF4-FFF2-40B4-BE49-F238E27FC236}">
                <a16:creationId xmlns:a16="http://schemas.microsoft.com/office/drawing/2014/main" id="{F2E60B6C-A11C-492B-8908-5E46E8E41C07}"/>
              </a:ext>
            </a:extLst>
          </p:cNvPr>
          <p:cNvPicPr>
            <a:picLocks noChangeAspect="1"/>
          </p:cNvPicPr>
          <p:nvPr/>
        </p:nvPicPr>
        <p:blipFill>
          <a:blip r:embed="rId3"/>
          <a:stretch>
            <a:fillRect/>
          </a:stretch>
        </p:blipFill>
        <p:spPr>
          <a:xfrm>
            <a:off x="443009" y="902970"/>
            <a:ext cx="4862018" cy="5955030"/>
          </a:xfrm>
          <a:prstGeom prst="rect">
            <a:avLst/>
          </a:prstGeom>
        </p:spPr>
      </p:pic>
      <p:sp>
        <p:nvSpPr>
          <p:cNvPr id="5" name="矩形 4">
            <a:extLst>
              <a:ext uri="{FF2B5EF4-FFF2-40B4-BE49-F238E27FC236}">
                <a16:creationId xmlns:a16="http://schemas.microsoft.com/office/drawing/2014/main" id="{CFA8E572-323D-4D73-BE65-B304DDEA59B0}"/>
              </a:ext>
            </a:extLst>
          </p:cNvPr>
          <p:cNvSpPr/>
          <p:nvPr/>
        </p:nvSpPr>
        <p:spPr>
          <a:xfrm>
            <a:off x="5305027" y="1006450"/>
            <a:ext cx="2505814" cy="523220"/>
          </a:xfrm>
          <a:prstGeom prst="rect">
            <a:avLst/>
          </a:prstGeom>
        </p:spPr>
        <p:txBody>
          <a:bodyPr wrap="none">
            <a:spAutoFit/>
          </a:bodyPr>
          <a:lstStyle/>
          <a:p>
            <a:r>
              <a:rPr lang="en-US" altLang="zh-CN" sz="2800" b="1" i="1" dirty="0">
                <a:solidFill>
                  <a:srgbClr val="9A0001"/>
                </a:solidFill>
                <a:latin typeface="Times New Roman" panose="02020603050405020304" pitchFamily="18" charset="0"/>
              </a:rPr>
              <a:t>Decision Model</a:t>
            </a:r>
            <a:endParaRPr lang="zh-CN" altLang="en-US" sz="2800" b="1" dirty="0">
              <a:solidFill>
                <a:srgbClr val="9A0001"/>
              </a:solidFill>
            </a:endParaRPr>
          </a:p>
        </p:txBody>
      </p:sp>
      <p:pic>
        <p:nvPicPr>
          <p:cNvPr id="2" name="图片 1">
            <a:extLst>
              <a:ext uri="{FF2B5EF4-FFF2-40B4-BE49-F238E27FC236}">
                <a16:creationId xmlns:a16="http://schemas.microsoft.com/office/drawing/2014/main" id="{BA77EC61-8B7D-4921-9B28-DC1D8C26375A}"/>
              </a:ext>
            </a:extLst>
          </p:cNvPr>
          <p:cNvPicPr>
            <a:picLocks noChangeAspect="1"/>
          </p:cNvPicPr>
          <p:nvPr/>
        </p:nvPicPr>
        <p:blipFill>
          <a:blip r:embed="rId4"/>
          <a:stretch>
            <a:fillRect/>
          </a:stretch>
        </p:blipFill>
        <p:spPr>
          <a:xfrm>
            <a:off x="7221527" y="2038368"/>
            <a:ext cx="2167327" cy="640016"/>
          </a:xfrm>
          <a:prstGeom prst="rect">
            <a:avLst/>
          </a:prstGeom>
        </p:spPr>
      </p:pic>
      <p:pic>
        <p:nvPicPr>
          <p:cNvPr id="3" name="图片 2">
            <a:extLst>
              <a:ext uri="{FF2B5EF4-FFF2-40B4-BE49-F238E27FC236}">
                <a16:creationId xmlns:a16="http://schemas.microsoft.com/office/drawing/2014/main" id="{013E5B7A-D487-41CF-8A06-88B1D21F7DDD}"/>
              </a:ext>
            </a:extLst>
          </p:cNvPr>
          <p:cNvPicPr>
            <a:picLocks noChangeAspect="1"/>
          </p:cNvPicPr>
          <p:nvPr/>
        </p:nvPicPr>
        <p:blipFill>
          <a:blip r:embed="rId5"/>
          <a:stretch>
            <a:fillRect/>
          </a:stretch>
        </p:blipFill>
        <p:spPr>
          <a:xfrm>
            <a:off x="6181499" y="3292877"/>
            <a:ext cx="4247381" cy="669108"/>
          </a:xfrm>
          <a:prstGeom prst="rect">
            <a:avLst/>
          </a:prstGeom>
        </p:spPr>
      </p:pic>
      <p:pic>
        <p:nvPicPr>
          <p:cNvPr id="4" name="图片 3">
            <a:extLst>
              <a:ext uri="{FF2B5EF4-FFF2-40B4-BE49-F238E27FC236}">
                <a16:creationId xmlns:a16="http://schemas.microsoft.com/office/drawing/2014/main" id="{E809FD4A-99CC-4B55-AB3F-149DCE7B33C8}"/>
              </a:ext>
            </a:extLst>
          </p:cNvPr>
          <p:cNvPicPr>
            <a:picLocks noChangeAspect="1"/>
          </p:cNvPicPr>
          <p:nvPr/>
        </p:nvPicPr>
        <p:blipFill>
          <a:blip r:embed="rId6"/>
          <a:stretch>
            <a:fillRect/>
          </a:stretch>
        </p:blipFill>
        <p:spPr>
          <a:xfrm>
            <a:off x="6886975" y="4349899"/>
            <a:ext cx="2836435" cy="727291"/>
          </a:xfrm>
          <a:prstGeom prst="rect">
            <a:avLst/>
          </a:prstGeom>
        </p:spPr>
      </p:pic>
    </p:spTree>
    <p:extLst>
      <p:ext uri="{BB962C8B-B14F-4D97-AF65-F5344CB8AC3E}">
        <p14:creationId xmlns:p14="http://schemas.microsoft.com/office/powerpoint/2010/main" val="2932060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90204" pitchFamily="34" charset="0"/>
              </a:rPr>
              <a:t>&lt; </a:t>
            </a:r>
            <a:fld id="{A548B57D-AE10-4CF7-A9DF-59FEFA91B28E}" type="slidenum">
              <a:rPr lang="zh-CN" altLang="en-US" smtClean="0">
                <a:sym typeface="Arial" panose="020B0604020202090204" pitchFamily="34" charset="0"/>
              </a:rPr>
              <a:t>11</a:t>
            </a:fld>
            <a:r>
              <a:rPr lang="zh-CN" altLang="en-US" dirty="0">
                <a:sym typeface="Arial" panose="020B0604020202090204" pitchFamily="34" charset="0"/>
              </a:rPr>
              <a:t> </a:t>
            </a:r>
            <a:r>
              <a:rPr lang="en-US" altLang="zh-CN" dirty="0">
                <a:sym typeface="Arial" panose="020B0604020202090204" pitchFamily="34" charset="0"/>
              </a:rPr>
              <a:t>&gt;</a:t>
            </a:r>
            <a:endParaRPr lang="zh-CN" altLang="en-US" dirty="0">
              <a:sym typeface="Arial" panose="020B0604020202090204" pitchFamily="34" charset="0"/>
            </a:endParaRPr>
          </a:p>
        </p:txBody>
      </p:sp>
      <p:sp>
        <p:nvSpPr>
          <p:cNvPr id="8" name="标题 1"/>
          <p:cNvSpPr>
            <a:spLocks noGrp="1"/>
          </p:cNvSpPr>
          <p:nvPr/>
        </p:nvSpPr>
        <p:spPr>
          <a:xfrm>
            <a:off x="422909" y="285750"/>
            <a:ext cx="6624277" cy="6172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sz="3200" dirty="0">
                <a:latin typeface="Times New Roman" panose="02020603050405020304" pitchFamily="18" charset="0"/>
                <a:cs typeface="Times New Roman" panose="02020603050405020304" pitchFamily="18" charset="0"/>
                <a:sym typeface="Arial" panose="020B0604020202090204" pitchFamily="34" charset="0"/>
              </a:rPr>
              <a:t>Results</a:t>
            </a:r>
          </a:p>
        </p:txBody>
      </p:sp>
      <p:pic>
        <p:nvPicPr>
          <p:cNvPr id="6" name="图片 5">
            <a:extLst>
              <a:ext uri="{FF2B5EF4-FFF2-40B4-BE49-F238E27FC236}">
                <a16:creationId xmlns:a16="http://schemas.microsoft.com/office/drawing/2014/main" id="{DDF2F113-EE0E-4149-BAE7-EDB0995E0A11}"/>
              </a:ext>
            </a:extLst>
          </p:cNvPr>
          <p:cNvPicPr>
            <a:picLocks noChangeAspect="1"/>
          </p:cNvPicPr>
          <p:nvPr/>
        </p:nvPicPr>
        <p:blipFill>
          <a:blip r:embed="rId3"/>
          <a:stretch>
            <a:fillRect/>
          </a:stretch>
        </p:blipFill>
        <p:spPr>
          <a:xfrm>
            <a:off x="2267769" y="783575"/>
            <a:ext cx="7656462" cy="5610778"/>
          </a:xfrm>
          <a:prstGeom prst="rect">
            <a:avLst/>
          </a:prstGeom>
        </p:spPr>
      </p:pic>
    </p:spTree>
    <p:extLst>
      <p:ext uri="{BB962C8B-B14F-4D97-AF65-F5344CB8AC3E}">
        <p14:creationId xmlns:p14="http://schemas.microsoft.com/office/powerpoint/2010/main" val="3803850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90204" pitchFamily="34" charset="0"/>
              </a:rPr>
              <a:t>&lt; </a:t>
            </a:r>
            <a:fld id="{A548B57D-AE10-4CF7-A9DF-59FEFA91B28E}" type="slidenum">
              <a:rPr lang="zh-CN" altLang="en-US" smtClean="0">
                <a:sym typeface="Arial" panose="020B0604020202090204" pitchFamily="34" charset="0"/>
              </a:rPr>
              <a:t>12</a:t>
            </a:fld>
            <a:r>
              <a:rPr lang="zh-CN" altLang="en-US" dirty="0">
                <a:sym typeface="Arial" panose="020B0604020202090204" pitchFamily="34" charset="0"/>
              </a:rPr>
              <a:t> </a:t>
            </a:r>
            <a:r>
              <a:rPr lang="en-US" altLang="zh-CN" dirty="0">
                <a:sym typeface="Arial" panose="020B0604020202090204" pitchFamily="34" charset="0"/>
              </a:rPr>
              <a:t>&gt;</a:t>
            </a:r>
            <a:endParaRPr lang="zh-CN" altLang="en-US" dirty="0">
              <a:sym typeface="Arial" panose="020B0604020202090204" pitchFamily="34" charset="0"/>
            </a:endParaRPr>
          </a:p>
        </p:txBody>
      </p:sp>
      <p:sp>
        <p:nvSpPr>
          <p:cNvPr id="8" name="标题 1"/>
          <p:cNvSpPr>
            <a:spLocks noGrp="1"/>
          </p:cNvSpPr>
          <p:nvPr/>
        </p:nvSpPr>
        <p:spPr>
          <a:xfrm>
            <a:off x="422909" y="285750"/>
            <a:ext cx="6624277" cy="6172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sz="3200" dirty="0">
                <a:latin typeface="Times New Roman" panose="02020603050405020304" pitchFamily="18" charset="0"/>
                <a:cs typeface="Times New Roman" panose="02020603050405020304" pitchFamily="18" charset="0"/>
                <a:sym typeface="Arial" panose="020B0604020202090204" pitchFamily="34" charset="0"/>
              </a:rPr>
              <a:t>Results</a:t>
            </a:r>
          </a:p>
        </p:txBody>
      </p:sp>
      <p:pic>
        <p:nvPicPr>
          <p:cNvPr id="6" name="图片 5">
            <a:extLst>
              <a:ext uri="{FF2B5EF4-FFF2-40B4-BE49-F238E27FC236}">
                <a16:creationId xmlns:a16="http://schemas.microsoft.com/office/drawing/2014/main" id="{DDF2F113-EE0E-4149-BAE7-EDB0995E0A11}"/>
              </a:ext>
            </a:extLst>
          </p:cNvPr>
          <p:cNvPicPr>
            <a:picLocks noChangeAspect="1"/>
          </p:cNvPicPr>
          <p:nvPr/>
        </p:nvPicPr>
        <p:blipFill>
          <a:blip r:embed="rId3"/>
          <a:stretch>
            <a:fillRect/>
          </a:stretch>
        </p:blipFill>
        <p:spPr>
          <a:xfrm>
            <a:off x="0" y="4120449"/>
            <a:ext cx="3735659" cy="2737551"/>
          </a:xfrm>
          <a:prstGeom prst="rect">
            <a:avLst/>
          </a:prstGeom>
        </p:spPr>
      </p:pic>
      <p:pic>
        <p:nvPicPr>
          <p:cNvPr id="2" name="图片 1">
            <a:extLst>
              <a:ext uri="{FF2B5EF4-FFF2-40B4-BE49-F238E27FC236}">
                <a16:creationId xmlns:a16="http://schemas.microsoft.com/office/drawing/2014/main" id="{3C571E04-25EE-4573-A297-8A7A5CDA204D}"/>
              </a:ext>
            </a:extLst>
          </p:cNvPr>
          <p:cNvPicPr>
            <a:picLocks noChangeAspect="1"/>
          </p:cNvPicPr>
          <p:nvPr/>
        </p:nvPicPr>
        <p:blipFill>
          <a:blip r:embed="rId4"/>
          <a:stretch>
            <a:fillRect/>
          </a:stretch>
        </p:blipFill>
        <p:spPr>
          <a:xfrm>
            <a:off x="1288335" y="1577647"/>
            <a:ext cx="9615330" cy="2951240"/>
          </a:xfrm>
          <a:prstGeom prst="rect">
            <a:avLst/>
          </a:prstGeom>
        </p:spPr>
      </p:pic>
    </p:spTree>
    <p:extLst>
      <p:ext uri="{BB962C8B-B14F-4D97-AF65-F5344CB8AC3E}">
        <p14:creationId xmlns:p14="http://schemas.microsoft.com/office/powerpoint/2010/main" val="4103739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90204" pitchFamily="34" charset="0"/>
              </a:rPr>
              <a:t>&lt; </a:t>
            </a:r>
            <a:fld id="{A548B57D-AE10-4CF7-A9DF-59FEFA91B28E}" type="slidenum">
              <a:rPr lang="zh-CN" altLang="en-US" smtClean="0">
                <a:sym typeface="Arial" panose="020B0604020202090204" pitchFamily="34" charset="0"/>
              </a:rPr>
              <a:t>13</a:t>
            </a:fld>
            <a:r>
              <a:rPr lang="zh-CN" altLang="en-US" dirty="0">
                <a:sym typeface="Arial" panose="020B0604020202090204" pitchFamily="34" charset="0"/>
              </a:rPr>
              <a:t> </a:t>
            </a:r>
            <a:r>
              <a:rPr lang="en-US" altLang="zh-CN" dirty="0">
                <a:sym typeface="Arial" panose="020B0604020202090204" pitchFamily="34" charset="0"/>
              </a:rPr>
              <a:t>&gt;</a:t>
            </a:r>
            <a:endParaRPr lang="zh-CN" altLang="en-US" dirty="0">
              <a:sym typeface="Arial" panose="020B0604020202090204" pitchFamily="34" charset="0"/>
            </a:endParaRPr>
          </a:p>
        </p:txBody>
      </p:sp>
      <p:sp>
        <p:nvSpPr>
          <p:cNvPr id="8" name="标题 1"/>
          <p:cNvSpPr>
            <a:spLocks noGrp="1"/>
          </p:cNvSpPr>
          <p:nvPr/>
        </p:nvSpPr>
        <p:spPr>
          <a:xfrm>
            <a:off x="422909" y="285750"/>
            <a:ext cx="6624277" cy="6172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sz="3200" dirty="0">
                <a:latin typeface="Times New Roman" panose="02020603050405020304" pitchFamily="18" charset="0"/>
                <a:cs typeface="Times New Roman" panose="02020603050405020304" pitchFamily="18" charset="0"/>
                <a:sym typeface="Arial" panose="020B0604020202090204" pitchFamily="34" charset="0"/>
              </a:rPr>
              <a:t>Results</a:t>
            </a:r>
          </a:p>
        </p:txBody>
      </p:sp>
      <p:pic>
        <p:nvPicPr>
          <p:cNvPr id="3" name="图片 2">
            <a:extLst>
              <a:ext uri="{FF2B5EF4-FFF2-40B4-BE49-F238E27FC236}">
                <a16:creationId xmlns:a16="http://schemas.microsoft.com/office/drawing/2014/main" id="{717AAF47-20BF-4EA2-80BC-7243888DD86F}"/>
              </a:ext>
            </a:extLst>
          </p:cNvPr>
          <p:cNvPicPr>
            <a:picLocks noChangeAspect="1"/>
          </p:cNvPicPr>
          <p:nvPr/>
        </p:nvPicPr>
        <p:blipFill>
          <a:blip r:embed="rId3"/>
          <a:stretch>
            <a:fillRect/>
          </a:stretch>
        </p:blipFill>
        <p:spPr>
          <a:xfrm>
            <a:off x="1673265" y="1226635"/>
            <a:ext cx="8845470" cy="4666748"/>
          </a:xfrm>
          <a:prstGeom prst="rect">
            <a:avLst/>
          </a:prstGeom>
        </p:spPr>
      </p:pic>
    </p:spTree>
    <p:extLst>
      <p:ext uri="{BB962C8B-B14F-4D97-AF65-F5344CB8AC3E}">
        <p14:creationId xmlns:p14="http://schemas.microsoft.com/office/powerpoint/2010/main" val="3815372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90204" pitchFamily="34" charset="0"/>
              </a:rPr>
              <a:t>&lt; </a:t>
            </a:r>
            <a:fld id="{A548B57D-AE10-4CF7-A9DF-59FEFA91B28E}" type="slidenum">
              <a:rPr lang="zh-CN" altLang="en-US" smtClean="0">
                <a:sym typeface="Arial" panose="020B0604020202090204" pitchFamily="34" charset="0"/>
              </a:rPr>
              <a:t>14</a:t>
            </a:fld>
            <a:r>
              <a:rPr lang="zh-CN" altLang="en-US" dirty="0">
                <a:sym typeface="Arial" panose="020B0604020202090204" pitchFamily="34" charset="0"/>
              </a:rPr>
              <a:t> </a:t>
            </a:r>
            <a:r>
              <a:rPr lang="en-US" altLang="zh-CN" dirty="0">
                <a:sym typeface="Arial" panose="020B0604020202090204" pitchFamily="34" charset="0"/>
              </a:rPr>
              <a:t>&gt;</a:t>
            </a:r>
            <a:endParaRPr lang="zh-CN" altLang="en-US" dirty="0">
              <a:sym typeface="Arial" panose="020B0604020202090204" pitchFamily="34" charset="0"/>
            </a:endParaRPr>
          </a:p>
        </p:txBody>
      </p:sp>
      <p:sp>
        <p:nvSpPr>
          <p:cNvPr id="8" name="标题 1"/>
          <p:cNvSpPr>
            <a:spLocks noGrp="1"/>
          </p:cNvSpPr>
          <p:nvPr/>
        </p:nvSpPr>
        <p:spPr>
          <a:xfrm>
            <a:off x="422910" y="285750"/>
            <a:ext cx="4034790" cy="6172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sz="3200" dirty="0">
                <a:latin typeface="Times New Roman" panose="02020603050405020304" pitchFamily="18" charset="0"/>
                <a:cs typeface="Times New Roman" panose="02020603050405020304" pitchFamily="18" charset="0"/>
                <a:sym typeface="Arial" panose="020B0604020202090204" pitchFamily="34" charset="0"/>
              </a:rPr>
              <a:t>Conclusion</a:t>
            </a:r>
          </a:p>
        </p:txBody>
      </p:sp>
      <p:grpSp>
        <p:nvGrpSpPr>
          <p:cNvPr id="5" name="组合 4">
            <a:extLst>
              <a:ext uri="{FF2B5EF4-FFF2-40B4-BE49-F238E27FC236}">
                <a16:creationId xmlns:a16="http://schemas.microsoft.com/office/drawing/2014/main" id="{EA06F1A5-111F-4FC8-8EE6-1680C2D46950}"/>
              </a:ext>
            </a:extLst>
          </p:cNvPr>
          <p:cNvGrpSpPr/>
          <p:nvPr/>
        </p:nvGrpSpPr>
        <p:grpSpPr>
          <a:xfrm>
            <a:off x="1348377" y="1862064"/>
            <a:ext cx="10204543" cy="2977295"/>
            <a:chOff x="1473200" y="1618287"/>
            <a:chExt cx="10204543" cy="2977295"/>
          </a:xfrm>
        </p:grpSpPr>
        <p:sp>
          <p:nvSpPr>
            <p:cNvPr id="2" name="椭圆 1">
              <a:extLst>
                <a:ext uri="{FF2B5EF4-FFF2-40B4-BE49-F238E27FC236}">
                  <a16:creationId xmlns:a16="http://schemas.microsoft.com/office/drawing/2014/main" id="{B1BDA30C-04D8-4FE2-8DFE-0CBEEFF382A4}"/>
                </a:ext>
              </a:extLst>
            </p:cNvPr>
            <p:cNvSpPr/>
            <p:nvPr/>
          </p:nvSpPr>
          <p:spPr>
            <a:xfrm>
              <a:off x="1473200" y="1794292"/>
              <a:ext cx="533400" cy="533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EA36F974-3749-42BA-B0BC-E1E001F6295A}"/>
                </a:ext>
              </a:extLst>
            </p:cNvPr>
            <p:cNvSpPr txBox="1"/>
            <p:nvPr/>
          </p:nvSpPr>
          <p:spPr>
            <a:xfrm>
              <a:off x="2197100" y="1618287"/>
              <a:ext cx="8379204" cy="830997"/>
            </a:xfrm>
            <a:prstGeom prst="rect">
              <a:avLst/>
            </a:prstGeom>
            <a:noFill/>
          </p:spPr>
          <p:txBody>
            <a:bodyPr wrap="square" rtlCol="0">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Bad moral impressions are more volatile than good moral impressions.</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p:sp>
          <p:nvSpPr>
            <p:cNvPr id="12" name="椭圆 11">
              <a:extLst>
                <a:ext uri="{FF2B5EF4-FFF2-40B4-BE49-F238E27FC236}">
                  <a16:creationId xmlns:a16="http://schemas.microsoft.com/office/drawing/2014/main" id="{D3AB9D20-E2BB-439B-8347-369A7FA915AE}"/>
                </a:ext>
              </a:extLst>
            </p:cNvPr>
            <p:cNvSpPr/>
            <p:nvPr/>
          </p:nvSpPr>
          <p:spPr>
            <a:xfrm>
              <a:off x="1473200" y="2886492"/>
              <a:ext cx="533400" cy="533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Times New Roman" panose="02020603050405020304" pitchFamily="18" charset="0"/>
                  <a:cs typeface="Times New Roman" panose="02020603050405020304" pitchFamily="18" charset="0"/>
                </a:rPr>
                <a:t>2</a:t>
              </a:r>
              <a:endParaRPr lang="zh-CN" altLang="en-US" sz="2400" b="1"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C7663397-0196-403A-9B62-61B19466E94B}"/>
                </a:ext>
              </a:extLst>
            </p:cNvPr>
            <p:cNvSpPr txBox="1"/>
            <p:nvPr/>
          </p:nvSpPr>
          <p:spPr>
            <a:xfrm>
              <a:off x="2197099" y="2710487"/>
              <a:ext cx="9480644" cy="830997"/>
            </a:xfrm>
            <a:prstGeom prst="rect">
              <a:avLst/>
            </a:prstGeom>
            <a:noFill/>
          </p:spPr>
          <p:txBody>
            <a:bodyPr wrap="square" rtlCol="0">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Inferring bad character destabilized overall social impression formation, spilling over into learning about a non-moral trait.</a:t>
              </a:r>
              <a:endPar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p:sp>
          <p:nvSpPr>
            <p:cNvPr id="16" name="椭圆 15">
              <a:extLst>
                <a:ext uri="{FF2B5EF4-FFF2-40B4-BE49-F238E27FC236}">
                  <a16:creationId xmlns:a16="http://schemas.microsoft.com/office/drawing/2014/main" id="{1A3473CA-3951-4566-BE64-DCFD9D1C66C1}"/>
                </a:ext>
              </a:extLst>
            </p:cNvPr>
            <p:cNvSpPr/>
            <p:nvPr/>
          </p:nvSpPr>
          <p:spPr>
            <a:xfrm>
              <a:off x="1473200" y="3927891"/>
              <a:ext cx="533400" cy="533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Times New Roman" panose="02020603050405020304" pitchFamily="18" charset="0"/>
                  <a:cs typeface="Times New Roman" panose="02020603050405020304" pitchFamily="18" charset="0"/>
                </a:rPr>
                <a:t>3</a:t>
              </a:r>
              <a:endParaRPr lang="zh-CN" altLang="en-US" sz="2400" b="1"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2E2ECB29-DC9A-4CCB-ADCD-B196B4BFEF35}"/>
                </a:ext>
              </a:extLst>
            </p:cNvPr>
            <p:cNvSpPr txBox="1"/>
            <p:nvPr/>
          </p:nvSpPr>
          <p:spPr>
            <a:xfrm>
              <a:off x="2197099" y="3764585"/>
              <a:ext cx="9134699" cy="830997"/>
            </a:xfrm>
            <a:prstGeom prst="rect">
              <a:avLst/>
            </a:prstGeom>
            <a:noFill/>
          </p:spPr>
          <p:txBody>
            <a:bodyPr wrap="square" rtlCol="0">
              <a:spAutoFit/>
            </a:bodyPr>
            <a:lstStyle/>
            <a:p>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When moral </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behaviour</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improved, impressions were updated faster for putatively bad agents than for good agents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 </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forgiveness</a:t>
              </a:r>
              <a:endPar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p:grpSp>
    </p:spTree>
    <p:extLst>
      <p:ext uri="{BB962C8B-B14F-4D97-AF65-F5344CB8AC3E}">
        <p14:creationId xmlns:p14="http://schemas.microsoft.com/office/powerpoint/2010/main" val="813339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图片 65"/>
          <p:cNvPicPr>
            <a:picLocks noChangeAspect="1"/>
          </p:cNvPicPr>
          <p:nvPr/>
        </p:nvPicPr>
        <p:blipFill>
          <a:blip r:embed="rId3"/>
          <a:stretch>
            <a:fillRect/>
          </a:stretch>
        </p:blipFill>
        <p:spPr>
          <a:xfrm>
            <a:off x="0" y="0"/>
            <a:ext cx="12192000" cy="6858000"/>
          </a:xfrm>
          <a:prstGeom prst="rect">
            <a:avLst/>
          </a:prstGeom>
        </p:spPr>
      </p:pic>
      <p:grpSp>
        <p:nvGrpSpPr>
          <p:cNvPr id="5" name="组合 4"/>
          <p:cNvGrpSpPr/>
          <p:nvPr/>
        </p:nvGrpSpPr>
        <p:grpSpPr>
          <a:xfrm>
            <a:off x="5583428" y="1571543"/>
            <a:ext cx="2136277" cy="157242"/>
            <a:chOff x="4616246" y="3878362"/>
            <a:chExt cx="5571416" cy="410087"/>
          </a:xfrm>
          <a:solidFill>
            <a:schemeClr val="tx1">
              <a:alpha val="80000"/>
            </a:schemeClr>
          </a:solidFill>
        </p:grpSpPr>
        <p:sp>
          <p:nvSpPr>
            <p:cNvPr id="4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5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grpSp>
      <p:grpSp>
        <p:nvGrpSpPr>
          <p:cNvPr id="6" name="组合 5"/>
          <p:cNvGrpSpPr/>
          <p:nvPr/>
        </p:nvGrpSpPr>
        <p:grpSpPr>
          <a:xfrm>
            <a:off x="5579742" y="870097"/>
            <a:ext cx="2144877" cy="612998"/>
            <a:chOff x="4606634" y="2048989"/>
            <a:chExt cx="5593843" cy="1598699"/>
          </a:xfrm>
          <a:solidFill>
            <a:schemeClr val="accent1">
              <a:alpha val="80000"/>
            </a:schemeClr>
          </a:solidFill>
        </p:grpSpPr>
        <p:sp>
          <p:nvSpPr>
            <p:cNvPr id="3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4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grpSp>
      <p:grpSp>
        <p:nvGrpSpPr>
          <p:cNvPr id="7" name="组合 6"/>
          <p:cNvGrpSpPr/>
          <p:nvPr/>
        </p:nvGrpSpPr>
        <p:grpSpPr>
          <a:xfrm>
            <a:off x="4467381" y="802424"/>
            <a:ext cx="960649" cy="958410"/>
            <a:chOff x="2105799" y="20055838"/>
            <a:chExt cx="6748090" cy="6732363"/>
          </a:xfrm>
          <a:solidFill>
            <a:schemeClr val="accent1">
              <a:alpha val="80000"/>
            </a:schemeClr>
          </a:solidFill>
        </p:grpSpPr>
        <p:sp>
          <p:nvSpPr>
            <p:cNvPr id="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1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2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3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grpSp>
      <p:sp>
        <p:nvSpPr>
          <p:cNvPr id="63" name="矩形 62"/>
          <p:cNvSpPr/>
          <p:nvPr/>
        </p:nvSpPr>
        <p:spPr>
          <a:xfrm>
            <a:off x="5763361" y="4338524"/>
            <a:ext cx="665278" cy="45720"/>
          </a:xfrm>
          <a:prstGeom prst="rect">
            <a:avLst/>
          </a:prstGeom>
          <a:solidFill>
            <a:srgbClr val="9A0001"/>
          </a:solidFill>
          <a:ln>
            <a:solidFill>
              <a:schemeClr val="accent1"/>
            </a:solid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90204" pitchFamily="34" charset="0"/>
              <a:ea typeface="Microsoft YaHei" panose="020B0503020204020204" pitchFamily="34" charset="-122"/>
              <a:cs typeface="+mn-ea"/>
              <a:sym typeface="Arial" panose="020B0604020202090204" pitchFamily="34" charset="0"/>
            </a:endParaRPr>
          </a:p>
        </p:txBody>
      </p:sp>
      <p:sp>
        <p:nvSpPr>
          <p:cNvPr id="64" name="矩形 63"/>
          <p:cNvSpPr/>
          <p:nvPr/>
        </p:nvSpPr>
        <p:spPr>
          <a:xfrm>
            <a:off x="1454149" y="3228533"/>
            <a:ext cx="9347200" cy="7683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300" normalizeH="0" baseline="0" noProof="0" dirty="0">
                <a:ln>
                  <a:noFill/>
                </a:ln>
                <a:solidFill>
                  <a:schemeClr val="accent1"/>
                </a:solidFill>
                <a:effectLst/>
                <a:uLnTx/>
                <a:uFillTx/>
                <a:latin typeface="Times New Roman Bold" panose="02020503050405090304" charset="0"/>
                <a:ea typeface="Microsoft YaHei" panose="020B0503020204020204" pitchFamily="34" charset="-122"/>
                <a:cs typeface="Times New Roman Bold" panose="02020503050405090304" charset="0"/>
                <a:sym typeface="Arial" panose="020B0604020202090204" pitchFamily="34" charset="0"/>
              </a:rPr>
              <a:t>Thank You!</a:t>
            </a:r>
          </a:p>
        </p:txBody>
      </p:sp>
      <p:sp>
        <p:nvSpPr>
          <p:cNvPr id="68" name="矩形 67"/>
          <p:cNvSpPr/>
          <p:nvPr/>
        </p:nvSpPr>
        <p:spPr>
          <a:xfrm flipV="1">
            <a:off x="0" y="6802310"/>
            <a:ext cx="12192000" cy="62214"/>
          </a:xfrm>
          <a:prstGeom prst="rect">
            <a:avLst/>
          </a:prstGeom>
          <a:solidFill>
            <a:schemeClr val="accent1"/>
          </a:solidFill>
          <a:ln>
            <a:noFill/>
          </a:ln>
        </p:spPr>
        <p:txBody>
          <a:bodyPr vert="horz" wrap="square" lIns="91440" tIns="45720" rIns="91440" bIns="45720" numCol="1" anchor="t" anchorCtr="0" compatLnSpc="1"/>
          <a:lstStyle/>
          <a:p>
            <a:endParaRPr lang="zh-CN" altLang="en-US">
              <a:solidFill>
                <a:srgbClr val="FF0000"/>
              </a:solidFill>
              <a:latin typeface="Arial" panose="020B0604020202090204" pitchFamily="34" charset="0"/>
              <a:ea typeface="Microsoft YaHei" panose="020B0503020204020204" pitchFamily="34" charset="-122"/>
              <a:cs typeface="+mn-ea"/>
              <a:sym typeface="Arial" panose="020B0604020202090204" pitchFamily="34" charset="0"/>
            </a:endParaRPr>
          </a:p>
        </p:txBody>
      </p:sp>
    </p:spTree>
    <p:extLst>
      <p:ext uri="{BB962C8B-B14F-4D97-AF65-F5344CB8AC3E}">
        <p14:creationId xmlns:p14="http://schemas.microsoft.com/office/powerpoint/2010/main" val="817826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90204" pitchFamily="34" charset="0"/>
              </a:rPr>
              <a:t>&lt; </a:t>
            </a:r>
            <a:fld id="{A548B57D-AE10-4CF7-A9DF-59FEFA91B28E}" type="slidenum">
              <a:rPr lang="zh-CN" altLang="en-US" smtClean="0">
                <a:sym typeface="Arial" panose="020B0604020202090204" pitchFamily="34" charset="0"/>
              </a:rPr>
              <a:t>2</a:t>
            </a:fld>
            <a:r>
              <a:rPr lang="zh-CN" altLang="en-US" dirty="0">
                <a:sym typeface="Arial" panose="020B0604020202090204" pitchFamily="34" charset="0"/>
              </a:rPr>
              <a:t> </a:t>
            </a:r>
            <a:r>
              <a:rPr lang="en-US" altLang="zh-CN" dirty="0">
                <a:sym typeface="Arial" panose="020B0604020202090204" pitchFamily="34" charset="0"/>
              </a:rPr>
              <a:t>&gt;</a:t>
            </a:r>
            <a:endParaRPr lang="zh-CN" altLang="en-US" dirty="0">
              <a:sym typeface="Arial" panose="020B0604020202090204" pitchFamily="34" charset="0"/>
            </a:endParaRPr>
          </a:p>
        </p:txBody>
      </p:sp>
      <p:sp>
        <p:nvSpPr>
          <p:cNvPr id="8" name="标题 1"/>
          <p:cNvSpPr>
            <a:spLocks noGrp="1"/>
          </p:cNvSpPr>
          <p:nvPr/>
        </p:nvSpPr>
        <p:spPr>
          <a:xfrm>
            <a:off x="422910" y="285750"/>
            <a:ext cx="4034790" cy="6172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sz="3200" dirty="0">
                <a:latin typeface="Times New Roman" panose="02020603050405020304" pitchFamily="18" charset="0"/>
                <a:cs typeface="Times New Roman" panose="02020603050405020304" pitchFamily="18" charset="0"/>
                <a:sym typeface="Arial" panose="020B0604020202090204" pitchFamily="34" charset="0"/>
              </a:rPr>
              <a:t>Introduction</a:t>
            </a:r>
          </a:p>
        </p:txBody>
      </p:sp>
      <p:sp>
        <p:nvSpPr>
          <p:cNvPr id="3" name="AutoShape 4" descr="https://iknow-pic.cdn.bcebos.com/d01373f082025aafaa6d99b4ebedab64034f1a75?x-bce-process%3Dimage%2Fresize%2Cm_lfit%2Cw_600%2Ch_800%2Climit_1%2Fquality%2Cq_85%2Fformat%2Cf_jpg">
            <a:extLst>
              <a:ext uri="{FF2B5EF4-FFF2-40B4-BE49-F238E27FC236}">
                <a16:creationId xmlns:a16="http://schemas.microsoft.com/office/drawing/2014/main" id="{A8257E5E-F9EB-43FE-9491-C90715E6567A}"/>
              </a:ext>
            </a:extLst>
          </p:cNvPr>
          <p:cNvSpPr>
            <a:spLocks noChangeAspect="1" noChangeArrowheads="1"/>
          </p:cNvSpPr>
          <p:nvPr/>
        </p:nvSpPr>
        <p:spPr bwMode="auto">
          <a:xfrm>
            <a:off x="3746810" y="3276600"/>
            <a:ext cx="2501590" cy="2501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C2068A5D-7A62-44B4-ACE8-B888B1429EAF}"/>
              </a:ext>
            </a:extLst>
          </p:cNvPr>
          <p:cNvPicPr>
            <a:picLocks noChangeAspect="1"/>
          </p:cNvPicPr>
          <p:nvPr/>
        </p:nvPicPr>
        <p:blipFill>
          <a:blip r:embed="rId3"/>
          <a:stretch>
            <a:fillRect/>
          </a:stretch>
        </p:blipFill>
        <p:spPr>
          <a:xfrm>
            <a:off x="1936595" y="2169525"/>
            <a:ext cx="3445727" cy="2214149"/>
          </a:xfrm>
          <a:prstGeom prst="rect">
            <a:avLst/>
          </a:prstGeom>
        </p:spPr>
      </p:pic>
      <p:pic>
        <p:nvPicPr>
          <p:cNvPr id="6" name="图片 5">
            <a:extLst>
              <a:ext uri="{FF2B5EF4-FFF2-40B4-BE49-F238E27FC236}">
                <a16:creationId xmlns:a16="http://schemas.microsoft.com/office/drawing/2014/main" id="{CD9370BE-61BC-4469-A797-6EE094EA1187}"/>
              </a:ext>
            </a:extLst>
          </p:cNvPr>
          <p:cNvPicPr>
            <a:picLocks noChangeAspect="1"/>
          </p:cNvPicPr>
          <p:nvPr/>
        </p:nvPicPr>
        <p:blipFill rotWithShape="1">
          <a:blip r:embed="rId4"/>
          <a:srcRect l="10684" r="6998"/>
          <a:stretch/>
        </p:blipFill>
        <p:spPr>
          <a:xfrm>
            <a:off x="7139821" y="2169525"/>
            <a:ext cx="3237570" cy="2214149"/>
          </a:xfrm>
          <a:prstGeom prst="rect">
            <a:avLst/>
          </a:prstGeom>
        </p:spPr>
      </p:pic>
    </p:spTree>
    <p:extLst>
      <p:ext uri="{BB962C8B-B14F-4D97-AF65-F5344CB8AC3E}">
        <p14:creationId xmlns:p14="http://schemas.microsoft.com/office/powerpoint/2010/main" val="2653332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90204" pitchFamily="34" charset="0"/>
              </a:rPr>
              <a:t>&lt; </a:t>
            </a:r>
            <a:fld id="{A548B57D-AE10-4CF7-A9DF-59FEFA91B28E}" type="slidenum">
              <a:rPr lang="zh-CN" altLang="en-US" smtClean="0">
                <a:sym typeface="Arial" panose="020B0604020202090204" pitchFamily="34" charset="0"/>
              </a:rPr>
              <a:t>3</a:t>
            </a:fld>
            <a:r>
              <a:rPr lang="zh-CN" altLang="en-US" dirty="0">
                <a:sym typeface="Arial" panose="020B0604020202090204" pitchFamily="34" charset="0"/>
              </a:rPr>
              <a:t> </a:t>
            </a:r>
            <a:r>
              <a:rPr lang="en-US" altLang="zh-CN" dirty="0">
                <a:sym typeface="Arial" panose="020B0604020202090204" pitchFamily="34" charset="0"/>
              </a:rPr>
              <a:t>&gt;</a:t>
            </a:r>
            <a:endParaRPr lang="zh-CN" altLang="en-US" dirty="0">
              <a:sym typeface="Arial" panose="020B0604020202090204" pitchFamily="34" charset="0"/>
            </a:endParaRPr>
          </a:p>
        </p:txBody>
      </p:sp>
      <p:sp>
        <p:nvSpPr>
          <p:cNvPr id="8" name="标题 1"/>
          <p:cNvSpPr>
            <a:spLocks noGrp="1"/>
          </p:cNvSpPr>
          <p:nvPr/>
        </p:nvSpPr>
        <p:spPr>
          <a:xfrm>
            <a:off x="422910" y="285750"/>
            <a:ext cx="4034790" cy="6172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sz="3200" dirty="0">
                <a:latin typeface="Times New Roman" panose="02020603050405020304" pitchFamily="18" charset="0"/>
                <a:cs typeface="Times New Roman" panose="02020603050405020304" pitchFamily="18" charset="0"/>
                <a:sym typeface="Arial" panose="020B0604020202090204" pitchFamily="34" charset="0"/>
              </a:rPr>
              <a:t>Introduction</a:t>
            </a:r>
          </a:p>
        </p:txBody>
      </p:sp>
      <p:sp>
        <p:nvSpPr>
          <p:cNvPr id="3" name="AutoShape 4" descr="https://iknow-pic.cdn.bcebos.com/d01373f082025aafaa6d99b4ebedab64034f1a75?x-bce-process%3Dimage%2Fresize%2Cm_lfit%2Cw_600%2Ch_800%2Climit_1%2Fquality%2Cq_85%2Fformat%2Cf_jpg">
            <a:extLst>
              <a:ext uri="{FF2B5EF4-FFF2-40B4-BE49-F238E27FC236}">
                <a16:creationId xmlns:a16="http://schemas.microsoft.com/office/drawing/2014/main" id="{A8257E5E-F9EB-43FE-9491-C90715E6567A}"/>
              </a:ext>
            </a:extLst>
          </p:cNvPr>
          <p:cNvSpPr>
            <a:spLocks noChangeAspect="1" noChangeArrowheads="1"/>
          </p:cNvSpPr>
          <p:nvPr/>
        </p:nvSpPr>
        <p:spPr bwMode="auto">
          <a:xfrm>
            <a:off x="3746810" y="3276600"/>
            <a:ext cx="2501590" cy="2501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C2068A5D-7A62-44B4-ACE8-B888B1429EAF}"/>
              </a:ext>
            </a:extLst>
          </p:cNvPr>
          <p:cNvPicPr>
            <a:picLocks noChangeAspect="1"/>
          </p:cNvPicPr>
          <p:nvPr/>
        </p:nvPicPr>
        <p:blipFill>
          <a:blip r:embed="rId3"/>
          <a:stretch>
            <a:fillRect/>
          </a:stretch>
        </p:blipFill>
        <p:spPr>
          <a:xfrm>
            <a:off x="1814609" y="1188219"/>
            <a:ext cx="3445727" cy="2214149"/>
          </a:xfrm>
          <a:prstGeom prst="rect">
            <a:avLst/>
          </a:prstGeom>
        </p:spPr>
      </p:pic>
      <p:pic>
        <p:nvPicPr>
          <p:cNvPr id="6" name="图片 5">
            <a:extLst>
              <a:ext uri="{FF2B5EF4-FFF2-40B4-BE49-F238E27FC236}">
                <a16:creationId xmlns:a16="http://schemas.microsoft.com/office/drawing/2014/main" id="{CD9370BE-61BC-4469-A797-6EE094EA1187}"/>
              </a:ext>
            </a:extLst>
          </p:cNvPr>
          <p:cNvPicPr>
            <a:picLocks noChangeAspect="1"/>
          </p:cNvPicPr>
          <p:nvPr/>
        </p:nvPicPr>
        <p:blipFill rotWithShape="1">
          <a:blip r:embed="rId4"/>
          <a:srcRect l="10684" r="6998"/>
          <a:stretch/>
        </p:blipFill>
        <p:spPr>
          <a:xfrm>
            <a:off x="7139821" y="1188219"/>
            <a:ext cx="3237570" cy="2214149"/>
          </a:xfrm>
          <a:prstGeom prst="rect">
            <a:avLst/>
          </a:prstGeom>
        </p:spPr>
      </p:pic>
      <p:sp>
        <p:nvSpPr>
          <p:cNvPr id="2" name="文本框 1">
            <a:extLst>
              <a:ext uri="{FF2B5EF4-FFF2-40B4-BE49-F238E27FC236}">
                <a16:creationId xmlns:a16="http://schemas.microsoft.com/office/drawing/2014/main" id="{4F29F61C-6AD5-4226-B9AA-D36924699B6F}"/>
              </a:ext>
            </a:extLst>
          </p:cNvPr>
          <p:cNvSpPr txBox="1"/>
          <p:nvPr/>
        </p:nvSpPr>
        <p:spPr>
          <a:xfrm>
            <a:off x="1299203" y="3847265"/>
            <a:ext cx="4476538" cy="461665"/>
          </a:xfrm>
          <a:prstGeom prst="rect">
            <a:avLst/>
          </a:prstGeom>
          <a:noFill/>
        </p:spPr>
        <p:txBody>
          <a:bodyPr wrap="square" rtlCol="0">
            <a:spAutoFit/>
          </a:bodyPr>
          <a:lstStyle/>
          <a:p>
            <a:pPr algn="ct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Attention—&gt;Bad character</a:t>
            </a:r>
          </a:p>
        </p:txBody>
      </p:sp>
      <p:sp>
        <p:nvSpPr>
          <p:cNvPr id="9" name="文本框 8">
            <a:extLst>
              <a:ext uri="{FF2B5EF4-FFF2-40B4-BE49-F238E27FC236}">
                <a16:creationId xmlns:a16="http://schemas.microsoft.com/office/drawing/2014/main" id="{BA86145B-E1D2-4658-BCD5-B5135291C8CC}"/>
              </a:ext>
            </a:extLst>
          </p:cNvPr>
          <p:cNvSpPr txBox="1"/>
          <p:nvPr/>
        </p:nvSpPr>
        <p:spPr>
          <a:xfrm>
            <a:off x="6316784" y="3782262"/>
            <a:ext cx="5378014" cy="1200329"/>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Terminate valuable relationships</a:t>
            </a:r>
          </a:p>
          <a:p>
            <a:pPr marL="342900" indent="-342900">
              <a:buFont typeface="Arial" panose="020B0604020202020204" pitchFamily="34" charset="0"/>
              <a:buChar char="•"/>
            </a:pP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Miss out on the potential benefits of </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future cooperative interactions</a:t>
            </a:r>
            <a:endPar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p:spTree>
    <p:extLst>
      <p:ext uri="{BB962C8B-B14F-4D97-AF65-F5344CB8AC3E}">
        <p14:creationId xmlns:p14="http://schemas.microsoft.com/office/powerpoint/2010/main" val="2739632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90204" pitchFamily="34" charset="0"/>
              </a:rPr>
              <a:t>&lt; </a:t>
            </a:r>
            <a:fld id="{A548B57D-AE10-4CF7-A9DF-59FEFA91B28E}" type="slidenum">
              <a:rPr lang="zh-CN" altLang="en-US" smtClean="0">
                <a:sym typeface="Arial" panose="020B0604020202090204" pitchFamily="34" charset="0"/>
              </a:rPr>
              <a:t>4</a:t>
            </a:fld>
            <a:r>
              <a:rPr lang="zh-CN" altLang="en-US" dirty="0">
                <a:sym typeface="Arial" panose="020B0604020202090204" pitchFamily="34" charset="0"/>
              </a:rPr>
              <a:t> </a:t>
            </a:r>
            <a:r>
              <a:rPr lang="en-US" altLang="zh-CN" dirty="0">
                <a:sym typeface="Arial" panose="020B0604020202090204" pitchFamily="34" charset="0"/>
              </a:rPr>
              <a:t>&gt;</a:t>
            </a:r>
            <a:endParaRPr lang="zh-CN" altLang="en-US" dirty="0">
              <a:sym typeface="Arial" panose="020B0604020202090204" pitchFamily="34" charset="0"/>
            </a:endParaRPr>
          </a:p>
        </p:txBody>
      </p:sp>
      <p:sp>
        <p:nvSpPr>
          <p:cNvPr id="8" name="标题 1"/>
          <p:cNvSpPr>
            <a:spLocks noGrp="1"/>
          </p:cNvSpPr>
          <p:nvPr/>
        </p:nvSpPr>
        <p:spPr>
          <a:xfrm>
            <a:off x="422910" y="285750"/>
            <a:ext cx="4034790" cy="6172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sz="3200" dirty="0">
                <a:latin typeface="Times New Roman" panose="02020603050405020304" pitchFamily="18" charset="0"/>
                <a:cs typeface="Times New Roman" panose="02020603050405020304" pitchFamily="18" charset="0"/>
                <a:sym typeface="Arial" panose="020B0604020202090204" pitchFamily="34" charset="0"/>
              </a:rPr>
              <a:t>Introduction</a:t>
            </a:r>
          </a:p>
        </p:txBody>
      </p:sp>
      <p:sp>
        <p:nvSpPr>
          <p:cNvPr id="3" name="AutoShape 4" descr="https://iknow-pic.cdn.bcebos.com/d01373f082025aafaa6d99b4ebedab64034f1a75?x-bce-process%3Dimage%2Fresize%2Cm_lfit%2Cw_600%2Ch_800%2Climit_1%2Fquality%2Cq_85%2Fformat%2Cf_jpg">
            <a:extLst>
              <a:ext uri="{FF2B5EF4-FFF2-40B4-BE49-F238E27FC236}">
                <a16:creationId xmlns:a16="http://schemas.microsoft.com/office/drawing/2014/main" id="{A8257E5E-F9EB-43FE-9491-C90715E6567A}"/>
              </a:ext>
            </a:extLst>
          </p:cNvPr>
          <p:cNvSpPr>
            <a:spLocks noChangeAspect="1" noChangeArrowheads="1"/>
          </p:cNvSpPr>
          <p:nvPr/>
        </p:nvSpPr>
        <p:spPr bwMode="auto">
          <a:xfrm>
            <a:off x="3746810" y="3276600"/>
            <a:ext cx="2501590" cy="2501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C2068A5D-7A62-44B4-ACE8-B888B1429EAF}"/>
              </a:ext>
            </a:extLst>
          </p:cNvPr>
          <p:cNvPicPr>
            <a:picLocks noChangeAspect="1"/>
          </p:cNvPicPr>
          <p:nvPr/>
        </p:nvPicPr>
        <p:blipFill>
          <a:blip r:embed="rId3"/>
          <a:stretch>
            <a:fillRect/>
          </a:stretch>
        </p:blipFill>
        <p:spPr>
          <a:xfrm>
            <a:off x="1814609" y="1188219"/>
            <a:ext cx="3445727" cy="2214149"/>
          </a:xfrm>
          <a:prstGeom prst="rect">
            <a:avLst/>
          </a:prstGeom>
        </p:spPr>
      </p:pic>
      <p:pic>
        <p:nvPicPr>
          <p:cNvPr id="6" name="图片 5">
            <a:extLst>
              <a:ext uri="{FF2B5EF4-FFF2-40B4-BE49-F238E27FC236}">
                <a16:creationId xmlns:a16="http://schemas.microsoft.com/office/drawing/2014/main" id="{CD9370BE-61BC-4469-A797-6EE094EA1187}"/>
              </a:ext>
            </a:extLst>
          </p:cNvPr>
          <p:cNvPicPr>
            <a:picLocks noChangeAspect="1"/>
          </p:cNvPicPr>
          <p:nvPr/>
        </p:nvPicPr>
        <p:blipFill rotWithShape="1">
          <a:blip r:embed="rId4"/>
          <a:srcRect l="10684" r="6998"/>
          <a:stretch/>
        </p:blipFill>
        <p:spPr>
          <a:xfrm>
            <a:off x="7139821" y="1188219"/>
            <a:ext cx="3237570" cy="2214149"/>
          </a:xfrm>
          <a:prstGeom prst="rect">
            <a:avLst/>
          </a:prstGeom>
        </p:spPr>
      </p:pic>
      <p:sp>
        <p:nvSpPr>
          <p:cNvPr id="2" name="文本框 1">
            <a:extLst>
              <a:ext uri="{FF2B5EF4-FFF2-40B4-BE49-F238E27FC236}">
                <a16:creationId xmlns:a16="http://schemas.microsoft.com/office/drawing/2014/main" id="{4F29F61C-6AD5-4226-B9AA-D36924699B6F}"/>
              </a:ext>
            </a:extLst>
          </p:cNvPr>
          <p:cNvSpPr txBox="1"/>
          <p:nvPr/>
        </p:nvSpPr>
        <p:spPr>
          <a:xfrm>
            <a:off x="1299203" y="3847265"/>
            <a:ext cx="4476538" cy="461665"/>
          </a:xfrm>
          <a:prstGeom prst="rect">
            <a:avLst/>
          </a:prstGeom>
          <a:noFill/>
        </p:spPr>
        <p:txBody>
          <a:bodyPr wrap="square" rtlCol="0">
            <a:spAutoFit/>
          </a:bodyPr>
          <a:lstStyle/>
          <a:p>
            <a:pPr algn="ct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Attention—&gt;Bad character</a:t>
            </a:r>
          </a:p>
        </p:txBody>
      </p:sp>
      <p:sp>
        <p:nvSpPr>
          <p:cNvPr id="9" name="文本框 8">
            <a:extLst>
              <a:ext uri="{FF2B5EF4-FFF2-40B4-BE49-F238E27FC236}">
                <a16:creationId xmlns:a16="http://schemas.microsoft.com/office/drawing/2014/main" id="{BA86145B-E1D2-4658-BCD5-B5135291C8CC}"/>
              </a:ext>
            </a:extLst>
          </p:cNvPr>
          <p:cNvSpPr txBox="1"/>
          <p:nvPr/>
        </p:nvSpPr>
        <p:spPr>
          <a:xfrm>
            <a:off x="6316784" y="3782262"/>
            <a:ext cx="5378014" cy="1200329"/>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Terminate valuable relationships</a:t>
            </a:r>
          </a:p>
          <a:p>
            <a:pPr marL="342900" indent="-342900">
              <a:buFont typeface="Arial" panose="020B0604020202020204" pitchFamily="34" charset="0"/>
              <a:buChar char="•"/>
            </a:pPr>
            <a:r>
              <a:rPr lang="en-US" altLang="zh-CN" sz="24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Miss out on the potential benefits of </a:t>
            </a:r>
            <a:r>
              <a:rPr lang="en-US" altLang="zh-CN"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future cooperative interactions</a:t>
            </a:r>
            <a:endParaRPr lang="zh-CN" altLang="en-US" sz="2400" b="1"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p:sp>
        <p:nvSpPr>
          <p:cNvPr id="4" name="矩形 3">
            <a:extLst>
              <a:ext uri="{FF2B5EF4-FFF2-40B4-BE49-F238E27FC236}">
                <a16:creationId xmlns:a16="http://schemas.microsoft.com/office/drawing/2014/main" id="{1D273118-305B-4E69-ADBC-566E4B2711FA}"/>
              </a:ext>
            </a:extLst>
          </p:cNvPr>
          <p:cNvSpPr/>
          <p:nvPr/>
        </p:nvSpPr>
        <p:spPr>
          <a:xfrm>
            <a:off x="1706137" y="5160519"/>
            <a:ext cx="8671254" cy="1200329"/>
          </a:xfrm>
          <a:prstGeom prst="rect">
            <a:avLst/>
          </a:prstGeom>
        </p:spPr>
        <p:txBody>
          <a:bodyPr wrap="square">
            <a:spAutoFit/>
          </a:bodyPr>
          <a:lstStyle/>
          <a:p>
            <a:pPr algn="just"/>
            <a:r>
              <a:rPr lang="en-US" altLang="zh-CN" sz="2400" dirty="0">
                <a:solidFill>
                  <a:srgbClr val="C00000"/>
                </a:solidFill>
                <a:latin typeface="Times New Roman" panose="02020603050405020304" pitchFamily="18" charset="0"/>
                <a:cs typeface="Times New Roman" panose="02020603050405020304" pitchFamily="18" charset="0"/>
              </a:rPr>
              <a:t>When people form beliefs about the moral character of others, their </a:t>
            </a:r>
            <a:r>
              <a:rPr lang="en-US" altLang="zh-CN" sz="2400" b="1" dirty="0">
                <a:solidFill>
                  <a:srgbClr val="C00000"/>
                </a:solidFill>
                <a:latin typeface="Times New Roman" panose="02020603050405020304" pitchFamily="18" charset="0"/>
                <a:cs typeface="Times New Roman" panose="02020603050405020304" pitchFamily="18" charset="0"/>
              </a:rPr>
              <a:t>impressions about bad agents are more uncertain</a:t>
            </a:r>
            <a:r>
              <a:rPr lang="en-US" altLang="zh-CN" sz="2400" dirty="0">
                <a:solidFill>
                  <a:srgbClr val="C00000"/>
                </a:solidFill>
                <a:latin typeface="Times New Roman" panose="02020603050405020304" pitchFamily="18" charset="0"/>
                <a:cs typeface="Times New Roman" panose="02020603050405020304" pitchFamily="18" charset="0"/>
              </a:rPr>
              <a:t> than their impressions about good agents.</a:t>
            </a:r>
            <a:endParaRPr lang="zh-CN" altLang="en-US" sz="24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4528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90204" pitchFamily="34" charset="0"/>
              </a:rPr>
              <a:t>&lt; </a:t>
            </a:r>
            <a:fld id="{A548B57D-AE10-4CF7-A9DF-59FEFA91B28E}" type="slidenum">
              <a:rPr lang="zh-CN" altLang="en-US" smtClean="0">
                <a:sym typeface="Arial" panose="020B0604020202090204" pitchFamily="34" charset="0"/>
              </a:rPr>
              <a:t>5</a:t>
            </a:fld>
            <a:r>
              <a:rPr lang="zh-CN" altLang="en-US" dirty="0">
                <a:sym typeface="Arial" panose="020B0604020202090204" pitchFamily="34" charset="0"/>
              </a:rPr>
              <a:t> </a:t>
            </a:r>
            <a:r>
              <a:rPr lang="en-US" altLang="zh-CN" dirty="0">
                <a:sym typeface="Arial" panose="020B0604020202090204" pitchFamily="34" charset="0"/>
              </a:rPr>
              <a:t>&gt;</a:t>
            </a:r>
            <a:endParaRPr lang="zh-CN" altLang="en-US" dirty="0">
              <a:sym typeface="Arial" panose="020B0604020202090204" pitchFamily="34" charset="0"/>
            </a:endParaRPr>
          </a:p>
        </p:txBody>
      </p:sp>
      <p:sp>
        <p:nvSpPr>
          <p:cNvPr id="8" name="标题 1"/>
          <p:cNvSpPr>
            <a:spLocks noGrp="1"/>
          </p:cNvSpPr>
          <p:nvPr/>
        </p:nvSpPr>
        <p:spPr>
          <a:xfrm>
            <a:off x="422910" y="285750"/>
            <a:ext cx="4034790" cy="6172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sz="3200" dirty="0">
                <a:latin typeface="Times New Roman" panose="02020603050405020304" pitchFamily="18" charset="0"/>
                <a:cs typeface="Times New Roman" panose="02020603050405020304" pitchFamily="18" charset="0"/>
                <a:sym typeface="Arial" panose="020B0604020202090204" pitchFamily="34" charset="0"/>
              </a:rPr>
              <a:t>Paradigm</a:t>
            </a:r>
          </a:p>
        </p:txBody>
      </p:sp>
      <p:pic>
        <p:nvPicPr>
          <p:cNvPr id="4" name="图片 3">
            <a:extLst>
              <a:ext uri="{FF2B5EF4-FFF2-40B4-BE49-F238E27FC236}">
                <a16:creationId xmlns:a16="http://schemas.microsoft.com/office/drawing/2014/main" id="{FDD87652-3E21-4485-8501-B9012EDCEA84}"/>
              </a:ext>
            </a:extLst>
          </p:cNvPr>
          <p:cNvPicPr>
            <a:picLocks noChangeAspect="1"/>
          </p:cNvPicPr>
          <p:nvPr/>
        </p:nvPicPr>
        <p:blipFill>
          <a:blip r:embed="rId3"/>
          <a:stretch>
            <a:fillRect/>
          </a:stretch>
        </p:blipFill>
        <p:spPr>
          <a:xfrm>
            <a:off x="2150922" y="1195889"/>
            <a:ext cx="7890156" cy="4982038"/>
          </a:xfrm>
          <a:prstGeom prst="rect">
            <a:avLst/>
          </a:prstGeom>
        </p:spPr>
      </p:pic>
    </p:spTree>
    <p:extLst>
      <p:ext uri="{BB962C8B-B14F-4D97-AF65-F5344CB8AC3E}">
        <p14:creationId xmlns:p14="http://schemas.microsoft.com/office/powerpoint/2010/main" val="1252664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r>
              <a:rPr lang="en-US" altLang="zh-CN" dirty="0">
                <a:sym typeface="Arial" panose="020B0604020202090204" pitchFamily="34" charset="0"/>
              </a:rPr>
              <a:t>&lt; </a:t>
            </a:r>
            <a:fld id="{A548B57D-AE10-4CF7-A9DF-59FEFA91B28E}" type="slidenum">
              <a:rPr lang="zh-CN" altLang="en-US" smtClean="0">
                <a:sym typeface="Arial" panose="020B0604020202090204" pitchFamily="34" charset="0"/>
              </a:rPr>
              <a:t>6</a:t>
            </a:fld>
            <a:r>
              <a:rPr lang="zh-CN" altLang="en-US" dirty="0">
                <a:sym typeface="Arial" panose="020B0604020202090204" pitchFamily="34" charset="0"/>
              </a:rPr>
              <a:t> </a:t>
            </a:r>
            <a:r>
              <a:rPr lang="en-US" altLang="zh-CN" dirty="0">
                <a:sym typeface="Arial" panose="020B0604020202090204" pitchFamily="34" charset="0"/>
              </a:rPr>
              <a:t>&gt;</a:t>
            </a:r>
            <a:endParaRPr lang="zh-CN" altLang="en-US" dirty="0">
              <a:sym typeface="Arial" panose="020B0604020202090204" pitchFamily="34" charset="0"/>
            </a:endParaRPr>
          </a:p>
        </p:txBody>
      </p:sp>
      <p:sp>
        <p:nvSpPr>
          <p:cNvPr id="8" name="标题 1"/>
          <p:cNvSpPr>
            <a:spLocks noGrp="1"/>
          </p:cNvSpPr>
          <p:nvPr/>
        </p:nvSpPr>
        <p:spPr>
          <a:xfrm>
            <a:off x="422910" y="285750"/>
            <a:ext cx="4034790" cy="6172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sz="3200" dirty="0">
                <a:latin typeface="Times New Roman" panose="02020603050405020304" pitchFamily="18" charset="0"/>
                <a:cs typeface="Times New Roman" panose="02020603050405020304" pitchFamily="18" charset="0"/>
                <a:sym typeface="Arial" panose="020B0604020202090204" pitchFamily="34" charset="0"/>
              </a:rPr>
              <a:t>Agent</a:t>
            </a:r>
          </a:p>
        </p:txBody>
      </p:sp>
      <p:pic>
        <p:nvPicPr>
          <p:cNvPr id="4" name="图片 3">
            <a:extLst>
              <a:ext uri="{FF2B5EF4-FFF2-40B4-BE49-F238E27FC236}">
                <a16:creationId xmlns:a16="http://schemas.microsoft.com/office/drawing/2014/main" id="{FDD87652-3E21-4485-8501-B9012EDCEA84}"/>
              </a:ext>
            </a:extLst>
          </p:cNvPr>
          <p:cNvPicPr>
            <a:picLocks noChangeAspect="1"/>
          </p:cNvPicPr>
          <p:nvPr/>
        </p:nvPicPr>
        <p:blipFill>
          <a:blip r:embed="rId3"/>
          <a:stretch>
            <a:fillRect/>
          </a:stretch>
        </p:blipFill>
        <p:spPr>
          <a:xfrm>
            <a:off x="0" y="4087633"/>
            <a:ext cx="4387490" cy="2770368"/>
          </a:xfrm>
          <a:prstGeom prst="rect">
            <a:avLst/>
          </a:prstGeom>
        </p:spPr>
      </p:pic>
      <p:pic>
        <p:nvPicPr>
          <p:cNvPr id="5" name="图片 4">
            <a:extLst>
              <a:ext uri="{FF2B5EF4-FFF2-40B4-BE49-F238E27FC236}">
                <a16:creationId xmlns:a16="http://schemas.microsoft.com/office/drawing/2014/main" id="{3C3DDA98-1DEF-4766-ACE2-8964C40881E5}"/>
              </a:ext>
            </a:extLst>
          </p:cNvPr>
          <p:cNvPicPr>
            <a:picLocks noChangeAspect="1"/>
          </p:cNvPicPr>
          <p:nvPr/>
        </p:nvPicPr>
        <p:blipFill>
          <a:blip r:embed="rId4"/>
          <a:stretch>
            <a:fillRect/>
          </a:stretch>
        </p:blipFill>
        <p:spPr>
          <a:xfrm>
            <a:off x="4770679" y="1379846"/>
            <a:ext cx="7421321" cy="4237618"/>
          </a:xfrm>
          <a:prstGeom prst="rect">
            <a:avLst/>
          </a:prstGeom>
        </p:spPr>
      </p:pic>
      <p:pic>
        <p:nvPicPr>
          <p:cNvPr id="2" name="图片 1">
            <a:extLst>
              <a:ext uri="{FF2B5EF4-FFF2-40B4-BE49-F238E27FC236}">
                <a16:creationId xmlns:a16="http://schemas.microsoft.com/office/drawing/2014/main" id="{1DC86D93-1706-454A-B2C9-5DA56EF7BC6F}"/>
              </a:ext>
            </a:extLst>
          </p:cNvPr>
          <p:cNvPicPr>
            <a:picLocks noChangeAspect="1"/>
          </p:cNvPicPr>
          <p:nvPr/>
        </p:nvPicPr>
        <p:blipFill>
          <a:blip r:embed="rId5"/>
          <a:stretch>
            <a:fillRect/>
          </a:stretch>
        </p:blipFill>
        <p:spPr>
          <a:xfrm>
            <a:off x="422910" y="1438275"/>
            <a:ext cx="3524250" cy="352425"/>
          </a:xfrm>
          <a:prstGeom prst="rect">
            <a:avLst/>
          </a:prstGeom>
        </p:spPr>
      </p:pic>
      <p:pic>
        <p:nvPicPr>
          <p:cNvPr id="3" name="图片 2">
            <a:extLst>
              <a:ext uri="{FF2B5EF4-FFF2-40B4-BE49-F238E27FC236}">
                <a16:creationId xmlns:a16="http://schemas.microsoft.com/office/drawing/2014/main" id="{5F16688A-38C1-4251-BC83-F86890E6E9F7}"/>
              </a:ext>
            </a:extLst>
          </p:cNvPr>
          <p:cNvPicPr>
            <a:picLocks noChangeAspect="1"/>
          </p:cNvPicPr>
          <p:nvPr/>
        </p:nvPicPr>
        <p:blipFill>
          <a:blip r:embed="rId6"/>
          <a:stretch>
            <a:fillRect/>
          </a:stretch>
        </p:blipFill>
        <p:spPr>
          <a:xfrm>
            <a:off x="329840" y="2098297"/>
            <a:ext cx="2705100" cy="657225"/>
          </a:xfrm>
          <a:prstGeom prst="rect">
            <a:avLst/>
          </a:prstGeom>
        </p:spPr>
      </p:pic>
      <p:pic>
        <p:nvPicPr>
          <p:cNvPr id="6" name="图片 5">
            <a:extLst>
              <a:ext uri="{FF2B5EF4-FFF2-40B4-BE49-F238E27FC236}">
                <a16:creationId xmlns:a16="http://schemas.microsoft.com/office/drawing/2014/main" id="{7575A104-D462-48A6-B48D-510FFF3E3CB3}"/>
              </a:ext>
            </a:extLst>
          </p:cNvPr>
          <p:cNvPicPr>
            <a:picLocks noChangeAspect="1"/>
          </p:cNvPicPr>
          <p:nvPr/>
        </p:nvPicPr>
        <p:blipFill>
          <a:blip r:embed="rId7"/>
          <a:stretch>
            <a:fillRect/>
          </a:stretch>
        </p:blipFill>
        <p:spPr>
          <a:xfrm>
            <a:off x="329840" y="2905126"/>
            <a:ext cx="2458662" cy="443925"/>
          </a:xfrm>
          <a:prstGeom prst="rect">
            <a:avLst/>
          </a:prstGeom>
        </p:spPr>
      </p:pic>
      <p:cxnSp>
        <p:nvCxnSpPr>
          <p:cNvPr id="9" name="直接箭头连接符 8">
            <a:extLst>
              <a:ext uri="{FF2B5EF4-FFF2-40B4-BE49-F238E27FC236}">
                <a16:creationId xmlns:a16="http://schemas.microsoft.com/office/drawing/2014/main" id="{9426C649-3238-4DEE-BCB1-CF038218696F}"/>
              </a:ext>
            </a:extLst>
          </p:cNvPr>
          <p:cNvCxnSpPr/>
          <p:nvPr/>
        </p:nvCxnSpPr>
        <p:spPr>
          <a:xfrm>
            <a:off x="2074985" y="2532186"/>
            <a:ext cx="621323" cy="223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9E912AE-C3FC-4ACC-8048-7BE498173500}"/>
              </a:ext>
            </a:extLst>
          </p:cNvPr>
          <p:cNvSpPr txBox="1"/>
          <p:nvPr/>
        </p:nvSpPr>
        <p:spPr>
          <a:xfrm>
            <a:off x="2594610" y="2532186"/>
            <a:ext cx="1792880" cy="584775"/>
          </a:xfrm>
          <a:prstGeom prst="rect">
            <a:avLst/>
          </a:prstGeom>
          <a:noFill/>
        </p:spPr>
        <p:txBody>
          <a:bodyPr wrap="square" rtlCol="0">
            <a:spAutoFit/>
          </a:bodyPr>
          <a:lstStyle/>
          <a:p>
            <a:pPr algn="ct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Deterministic choice preferences</a:t>
            </a:r>
            <a:endPar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p:sp>
        <p:nvSpPr>
          <p:cNvPr id="12" name="文本框 11">
            <a:extLst>
              <a:ext uri="{FF2B5EF4-FFF2-40B4-BE49-F238E27FC236}">
                <a16:creationId xmlns:a16="http://schemas.microsoft.com/office/drawing/2014/main" id="{BF93FCEB-73DC-4E48-82F4-F236C5AE1B16}"/>
              </a:ext>
            </a:extLst>
          </p:cNvPr>
          <p:cNvSpPr txBox="1"/>
          <p:nvPr/>
        </p:nvSpPr>
        <p:spPr>
          <a:xfrm>
            <a:off x="785950" y="3419384"/>
            <a:ext cx="1792880" cy="584775"/>
          </a:xfrm>
          <a:prstGeom prst="rect">
            <a:avLst/>
          </a:prstGeom>
          <a:noFill/>
        </p:spPr>
        <p:txBody>
          <a:bodyPr wrap="square" rtlCol="0">
            <a:spAutoFit/>
          </a:bodyPr>
          <a:lstStyle/>
          <a:p>
            <a:pPr algn="ct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random number between 0 and 1</a:t>
            </a:r>
            <a:endPar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p:cxnSp>
        <p:nvCxnSpPr>
          <p:cNvPr id="14" name="直接箭头连接符 13">
            <a:extLst>
              <a:ext uri="{FF2B5EF4-FFF2-40B4-BE49-F238E27FC236}">
                <a16:creationId xmlns:a16="http://schemas.microsoft.com/office/drawing/2014/main" id="{B5283E8B-89BD-407A-9C92-6DEC4A5F882C}"/>
              </a:ext>
            </a:extLst>
          </p:cNvPr>
          <p:cNvCxnSpPr/>
          <p:nvPr/>
        </p:nvCxnSpPr>
        <p:spPr>
          <a:xfrm>
            <a:off x="1312985" y="3285173"/>
            <a:ext cx="256571" cy="213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1322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90204" pitchFamily="34" charset="0"/>
              </a:rPr>
              <a:t>&lt; </a:t>
            </a:r>
            <a:fld id="{A548B57D-AE10-4CF7-A9DF-59FEFA91B28E}" type="slidenum">
              <a:rPr lang="zh-CN" altLang="en-US" smtClean="0">
                <a:sym typeface="Arial" panose="020B0604020202090204" pitchFamily="34" charset="0"/>
              </a:rPr>
              <a:t>7</a:t>
            </a:fld>
            <a:r>
              <a:rPr lang="zh-CN" altLang="en-US">
                <a:sym typeface="Arial" panose="020B0604020202090204" pitchFamily="34" charset="0"/>
              </a:rPr>
              <a:t> </a:t>
            </a:r>
            <a:r>
              <a:rPr lang="en-US" altLang="zh-CN">
                <a:sym typeface="Arial" panose="020B0604020202090204" pitchFamily="34" charset="0"/>
              </a:rPr>
              <a:t>&gt;</a:t>
            </a:r>
            <a:endParaRPr lang="zh-CN" altLang="en-US" dirty="0">
              <a:sym typeface="Arial" panose="020B0604020202090204" pitchFamily="34" charset="0"/>
            </a:endParaRPr>
          </a:p>
        </p:txBody>
      </p:sp>
      <p:sp>
        <p:nvSpPr>
          <p:cNvPr id="8" name="标题 1"/>
          <p:cNvSpPr>
            <a:spLocks noGrp="1"/>
          </p:cNvSpPr>
          <p:nvPr/>
        </p:nvSpPr>
        <p:spPr>
          <a:xfrm>
            <a:off x="422909" y="285750"/>
            <a:ext cx="6624277" cy="6172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sz="3200" dirty="0">
                <a:latin typeface="Times New Roman" panose="02020603050405020304" pitchFamily="18" charset="0"/>
                <a:cs typeface="Times New Roman" panose="02020603050405020304" pitchFamily="18" charset="0"/>
                <a:sym typeface="Arial" panose="020B0604020202090204" pitchFamily="34" charset="0"/>
              </a:rPr>
              <a:t>Hierarchical Gaussian Filter(HGF)</a:t>
            </a:r>
          </a:p>
        </p:txBody>
      </p:sp>
      <p:pic>
        <p:nvPicPr>
          <p:cNvPr id="7" name="图片 6">
            <a:extLst>
              <a:ext uri="{FF2B5EF4-FFF2-40B4-BE49-F238E27FC236}">
                <a16:creationId xmlns:a16="http://schemas.microsoft.com/office/drawing/2014/main" id="{F2E60B6C-A11C-492B-8908-5E46E8E41C07}"/>
              </a:ext>
            </a:extLst>
          </p:cNvPr>
          <p:cNvPicPr>
            <a:picLocks noChangeAspect="1"/>
          </p:cNvPicPr>
          <p:nvPr/>
        </p:nvPicPr>
        <p:blipFill>
          <a:blip r:embed="rId3"/>
          <a:stretch>
            <a:fillRect/>
          </a:stretch>
        </p:blipFill>
        <p:spPr>
          <a:xfrm>
            <a:off x="443009" y="902970"/>
            <a:ext cx="4862018" cy="5955030"/>
          </a:xfrm>
          <a:prstGeom prst="rect">
            <a:avLst/>
          </a:prstGeom>
        </p:spPr>
      </p:pic>
      <p:pic>
        <p:nvPicPr>
          <p:cNvPr id="13" name="图片 12">
            <a:extLst>
              <a:ext uri="{FF2B5EF4-FFF2-40B4-BE49-F238E27FC236}">
                <a16:creationId xmlns:a16="http://schemas.microsoft.com/office/drawing/2014/main" id="{46C0318E-0751-4B8A-A77C-05730E7DC3B2}"/>
              </a:ext>
            </a:extLst>
          </p:cNvPr>
          <p:cNvPicPr>
            <a:picLocks noChangeAspect="1"/>
          </p:cNvPicPr>
          <p:nvPr/>
        </p:nvPicPr>
        <p:blipFill>
          <a:blip r:embed="rId4"/>
          <a:stretch>
            <a:fillRect/>
          </a:stretch>
        </p:blipFill>
        <p:spPr>
          <a:xfrm>
            <a:off x="5217416" y="3824730"/>
            <a:ext cx="6274139" cy="586866"/>
          </a:xfrm>
          <a:prstGeom prst="rect">
            <a:avLst/>
          </a:prstGeom>
          <a:ln>
            <a:solidFill>
              <a:srgbClr val="C00000"/>
            </a:solidFill>
          </a:ln>
        </p:spPr>
      </p:pic>
      <p:sp>
        <p:nvSpPr>
          <p:cNvPr id="15" name="矩形 14">
            <a:extLst>
              <a:ext uri="{FF2B5EF4-FFF2-40B4-BE49-F238E27FC236}">
                <a16:creationId xmlns:a16="http://schemas.microsoft.com/office/drawing/2014/main" id="{1066AA20-6CF6-4FD4-A47A-6E11EB417D64}"/>
              </a:ext>
            </a:extLst>
          </p:cNvPr>
          <p:cNvSpPr/>
          <p:nvPr/>
        </p:nvSpPr>
        <p:spPr>
          <a:xfrm>
            <a:off x="5305027" y="1657234"/>
            <a:ext cx="3950677" cy="1877437"/>
          </a:xfrm>
          <a:prstGeom prst="rect">
            <a:avLst/>
          </a:prstGeom>
        </p:spPr>
        <p:txBody>
          <a:bodyPr wrap="square">
            <a:spAutoFit/>
          </a:bodyPr>
          <a:lstStyle/>
          <a:p>
            <a:r>
              <a:rPr lang="en-US" altLang="zh-CN" sz="2000" b="1" dirty="0">
                <a:latin typeface="Times New Roman" panose="02020603050405020304" pitchFamily="18" charset="0"/>
              </a:rPr>
              <a:t>Two hidden states:</a:t>
            </a:r>
          </a:p>
          <a:p>
            <a:pPr marL="342900" indent="-342900">
              <a:buFont typeface="Arial" panose="020B0604020202020204" pitchFamily="34" charset="0"/>
              <a:buChar char="•"/>
            </a:pPr>
            <a:r>
              <a:rPr lang="en-US" altLang="zh-CN" sz="2400" b="1" i="1" dirty="0">
                <a:latin typeface="Times New Roman" panose="02020603050405020304" pitchFamily="18" charset="0"/>
              </a:rPr>
              <a:t>x</a:t>
            </a:r>
            <a:r>
              <a:rPr lang="en-US" altLang="zh-CN" sz="1200" b="1" dirty="0">
                <a:latin typeface="Times New Roman" panose="02020603050405020304" pitchFamily="18" charset="0"/>
              </a:rPr>
              <a:t>1</a:t>
            </a:r>
            <a:r>
              <a:rPr lang="en-US" altLang="zh-CN" sz="1600" b="1" dirty="0">
                <a:latin typeface="Times New Roman" panose="02020603050405020304" pitchFamily="18" charset="0"/>
              </a:rPr>
              <a:t>: </a:t>
            </a:r>
            <a:r>
              <a:rPr lang="en-US" altLang="zh-CN" sz="1600" dirty="0">
                <a:latin typeface="Times New Roman" panose="02020603050405020304" pitchFamily="18" charset="0"/>
              </a:rPr>
              <a:t>the agent’s upcoming choice</a:t>
            </a:r>
          </a:p>
          <a:p>
            <a:r>
              <a:rPr lang="en-US" altLang="zh-CN" sz="2400" i="1" dirty="0">
                <a:latin typeface="Times New Roman" panose="02020603050405020304" pitchFamily="18" charset="0"/>
              </a:rPr>
              <a:t>	x</a:t>
            </a:r>
            <a:r>
              <a:rPr lang="en-US" altLang="zh-CN" sz="1200" dirty="0">
                <a:latin typeface="Times New Roman" panose="02020603050405020304" pitchFamily="18" charset="0"/>
              </a:rPr>
              <a:t>1</a:t>
            </a:r>
            <a:r>
              <a:rPr lang="en-US" altLang="zh-CN" sz="1600" dirty="0">
                <a:latin typeface="Times New Roman" panose="02020603050405020304" pitchFamily="18" charset="0"/>
              </a:rPr>
              <a:t> = 1: the more harmful option</a:t>
            </a:r>
          </a:p>
          <a:p>
            <a:r>
              <a:rPr lang="en-US" altLang="zh-CN" sz="1600" i="1" dirty="0">
                <a:latin typeface="Times New Roman" panose="02020603050405020304" pitchFamily="18" charset="0"/>
              </a:rPr>
              <a:t>	</a:t>
            </a:r>
            <a:r>
              <a:rPr lang="en-US" altLang="zh-CN" sz="2400" i="1" dirty="0">
                <a:latin typeface="Times New Roman" panose="02020603050405020304" pitchFamily="18" charset="0"/>
              </a:rPr>
              <a:t>x</a:t>
            </a:r>
            <a:r>
              <a:rPr lang="en-US" altLang="zh-CN" sz="1200" dirty="0">
                <a:latin typeface="Times New Roman" panose="02020603050405020304" pitchFamily="18" charset="0"/>
              </a:rPr>
              <a:t>1</a:t>
            </a:r>
            <a:r>
              <a:rPr lang="en-US" altLang="zh-CN" sz="1600" dirty="0">
                <a:latin typeface="Times New Roman" panose="02020603050405020304" pitchFamily="18" charset="0"/>
              </a:rPr>
              <a:t> = 0: the less harmful option</a:t>
            </a:r>
          </a:p>
          <a:p>
            <a:pPr marL="342900" indent="-342900">
              <a:buFont typeface="Arial" panose="020B0604020202020204" pitchFamily="34" charset="0"/>
              <a:buChar char="•"/>
            </a:pPr>
            <a:r>
              <a:rPr lang="en-US" altLang="zh-CN" sz="2400" b="1" i="1" dirty="0">
                <a:latin typeface="Times New Roman" panose="02020603050405020304" pitchFamily="18" charset="0"/>
              </a:rPr>
              <a:t>x</a:t>
            </a:r>
            <a:r>
              <a:rPr lang="en-US" altLang="zh-CN" sz="1200" b="1" dirty="0">
                <a:latin typeface="Times New Roman" panose="02020603050405020304" pitchFamily="18" charset="0"/>
              </a:rPr>
              <a:t>2</a:t>
            </a:r>
            <a:r>
              <a:rPr lang="en-US" altLang="zh-CN" sz="1600" b="1" dirty="0">
                <a:latin typeface="Times New Roman" panose="02020603050405020304" pitchFamily="18" charset="0"/>
              </a:rPr>
              <a:t>: </a:t>
            </a:r>
            <a:r>
              <a:rPr lang="en-US" altLang="zh-CN" sz="1600" dirty="0">
                <a:latin typeface="Times New Roman" panose="02020603050405020304" pitchFamily="18" charset="0"/>
              </a:rPr>
              <a:t>the agent’s (logit-transformed) </a:t>
            </a:r>
            <a:r>
              <a:rPr lang="el-GR" altLang="zh-CN" sz="2000" dirty="0">
                <a:latin typeface="Times New Roman" panose="02020603050405020304" pitchFamily="18" charset="0"/>
              </a:rPr>
              <a:t>κ</a:t>
            </a:r>
            <a:endParaRPr lang="en-US" altLang="zh-CN" sz="1600" dirty="0">
              <a:latin typeface="Times New Roman" panose="02020603050405020304" pitchFamily="18" charset="0"/>
            </a:endParaRPr>
          </a:p>
        </p:txBody>
      </p:sp>
      <p:pic>
        <p:nvPicPr>
          <p:cNvPr id="16" name="图片 15">
            <a:extLst>
              <a:ext uri="{FF2B5EF4-FFF2-40B4-BE49-F238E27FC236}">
                <a16:creationId xmlns:a16="http://schemas.microsoft.com/office/drawing/2014/main" id="{9C44BC10-9374-429D-BCDF-3E9F22D8EBD4}"/>
              </a:ext>
            </a:extLst>
          </p:cNvPr>
          <p:cNvPicPr>
            <a:picLocks noChangeAspect="1"/>
          </p:cNvPicPr>
          <p:nvPr/>
        </p:nvPicPr>
        <p:blipFill>
          <a:blip r:embed="rId5"/>
          <a:stretch>
            <a:fillRect/>
          </a:stretch>
        </p:blipFill>
        <p:spPr>
          <a:xfrm>
            <a:off x="7198817" y="5462958"/>
            <a:ext cx="2311336" cy="724635"/>
          </a:xfrm>
          <a:prstGeom prst="rect">
            <a:avLst/>
          </a:prstGeom>
          <a:ln>
            <a:solidFill>
              <a:srgbClr val="C00000"/>
            </a:solidFill>
          </a:ln>
        </p:spPr>
      </p:pic>
      <p:sp>
        <p:nvSpPr>
          <p:cNvPr id="2" name="矩形 1">
            <a:extLst>
              <a:ext uri="{FF2B5EF4-FFF2-40B4-BE49-F238E27FC236}">
                <a16:creationId xmlns:a16="http://schemas.microsoft.com/office/drawing/2014/main" id="{A9AAD902-3AF5-43CB-8726-848D7C5AC1A5}"/>
              </a:ext>
            </a:extLst>
          </p:cNvPr>
          <p:cNvSpPr/>
          <p:nvPr/>
        </p:nvSpPr>
        <p:spPr>
          <a:xfrm>
            <a:off x="5305027" y="1006450"/>
            <a:ext cx="2803973" cy="523220"/>
          </a:xfrm>
          <a:prstGeom prst="rect">
            <a:avLst/>
          </a:prstGeom>
        </p:spPr>
        <p:txBody>
          <a:bodyPr wrap="none">
            <a:spAutoFit/>
          </a:bodyPr>
          <a:lstStyle/>
          <a:p>
            <a:r>
              <a:rPr lang="en-US" altLang="zh-CN" sz="2800" b="1" i="1" dirty="0">
                <a:solidFill>
                  <a:srgbClr val="9A0001"/>
                </a:solidFill>
                <a:latin typeface="Times New Roman" panose="02020603050405020304" pitchFamily="18" charset="0"/>
              </a:rPr>
              <a:t>Perceptual Model</a:t>
            </a:r>
            <a:endParaRPr lang="zh-CN" altLang="en-US" sz="2800" b="1" dirty="0">
              <a:solidFill>
                <a:srgbClr val="9A0001"/>
              </a:solidFill>
            </a:endParaRPr>
          </a:p>
        </p:txBody>
      </p:sp>
      <p:sp>
        <p:nvSpPr>
          <p:cNvPr id="3" name="矩形 2">
            <a:extLst>
              <a:ext uri="{FF2B5EF4-FFF2-40B4-BE49-F238E27FC236}">
                <a16:creationId xmlns:a16="http://schemas.microsoft.com/office/drawing/2014/main" id="{46DD9B7B-8A83-4F8A-AA76-CA382FAE334D}"/>
              </a:ext>
            </a:extLst>
          </p:cNvPr>
          <p:cNvSpPr/>
          <p:nvPr/>
        </p:nvSpPr>
        <p:spPr>
          <a:xfrm>
            <a:off x="5338096" y="4876854"/>
            <a:ext cx="4416594" cy="369332"/>
          </a:xfrm>
          <a:prstGeom prst="rect">
            <a:avLst/>
          </a:prstGeom>
        </p:spPr>
        <p:txBody>
          <a:bodyPr wrap="none">
            <a:spAutoFit/>
          </a:bodyPr>
          <a:lstStyle/>
          <a:p>
            <a:r>
              <a:rPr lang="en-US" altLang="zh-CN" b="1" i="1" dirty="0">
                <a:latin typeface="Times New Roman" panose="02020603050405020304" pitchFamily="18" charset="0"/>
              </a:rPr>
              <a:t>s</a:t>
            </a:r>
            <a:r>
              <a:rPr lang="en-US" altLang="zh-CN" b="1" dirty="0">
                <a:latin typeface="Times New Roman" panose="02020603050405020304" pitchFamily="18" charset="0"/>
              </a:rPr>
              <a:t>(·) is a logistic sigmoid (</a:t>
            </a:r>
            <a:r>
              <a:rPr lang="en-US" altLang="zh-CN" b="1" dirty="0" err="1">
                <a:latin typeface="Times New Roman" panose="02020603050405020304" pitchFamily="18" charset="0"/>
              </a:rPr>
              <a:t>softmax</a:t>
            </a:r>
            <a:r>
              <a:rPr lang="en-US" altLang="zh-CN" b="1" dirty="0">
                <a:latin typeface="Times New Roman" panose="02020603050405020304" pitchFamily="18" charset="0"/>
              </a:rPr>
              <a:t>) function:</a:t>
            </a:r>
            <a:endParaRPr lang="zh-CN" altLang="en-US" b="1" dirty="0"/>
          </a:p>
        </p:txBody>
      </p:sp>
    </p:spTree>
    <p:extLst>
      <p:ext uri="{BB962C8B-B14F-4D97-AF65-F5344CB8AC3E}">
        <p14:creationId xmlns:p14="http://schemas.microsoft.com/office/powerpoint/2010/main" val="566937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9005791" y="6394353"/>
            <a:ext cx="2743200" cy="292196"/>
          </a:xfrm>
        </p:spPr>
        <p:txBody>
          <a:bodyPr/>
          <a:lstStyle/>
          <a:p>
            <a:r>
              <a:rPr lang="en-US" altLang="zh-CN">
                <a:sym typeface="Arial" panose="020B0604020202090204" pitchFamily="34" charset="0"/>
              </a:rPr>
              <a:t>&lt; </a:t>
            </a:r>
            <a:fld id="{A548B57D-AE10-4CF7-A9DF-59FEFA91B28E}" type="slidenum">
              <a:rPr lang="zh-CN" altLang="en-US" smtClean="0">
                <a:sym typeface="Arial" panose="020B0604020202090204" pitchFamily="34" charset="0"/>
              </a:rPr>
              <a:t>8</a:t>
            </a:fld>
            <a:r>
              <a:rPr lang="zh-CN" altLang="en-US">
                <a:sym typeface="Arial" panose="020B0604020202090204" pitchFamily="34" charset="0"/>
              </a:rPr>
              <a:t> </a:t>
            </a:r>
            <a:r>
              <a:rPr lang="en-US" altLang="zh-CN">
                <a:sym typeface="Arial" panose="020B0604020202090204" pitchFamily="34" charset="0"/>
              </a:rPr>
              <a:t>&gt;</a:t>
            </a:r>
            <a:endParaRPr lang="zh-CN" altLang="en-US" dirty="0">
              <a:sym typeface="Arial" panose="020B0604020202090204" pitchFamily="34" charset="0"/>
            </a:endParaRPr>
          </a:p>
        </p:txBody>
      </p:sp>
      <p:sp>
        <p:nvSpPr>
          <p:cNvPr id="8" name="标题 1"/>
          <p:cNvSpPr>
            <a:spLocks noGrp="1"/>
          </p:cNvSpPr>
          <p:nvPr/>
        </p:nvSpPr>
        <p:spPr>
          <a:xfrm>
            <a:off x="422909" y="285750"/>
            <a:ext cx="6624277" cy="6172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sz="3200" dirty="0">
                <a:latin typeface="Times New Roman" panose="02020603050405020304" pitchFamily="18" charset="0"/>
                <a:cs typeface="Times New Roman" panose="02020603050405020304" pitchFamily="18" charset="0"/>
                <a:sym typeface="Arial" panose="020B0604020202090204" pitchFamily="34" charset="0"/>
              </a:rPr>
              <a:t>Hierarchical Gaussian Filter(HGF)</a:t>
            </a:r>
          </a:p>
        </p:txBody>
      </p:sp>
      <p:pic>
        <p:nvPicPr>
          <p:cNvPr id="7" name="图片 6">
            <a:extLst>
              <a:ext uri="{FF2B5EF4-FFF2-40B4-BE49-F238E27FC236}">
                <a16:creationId xmlns:a16="http://schemas.microsoft.com/office/drawing/2014/main" id="{F2E60B6C-A11C-492B-8908-5E46E8E41C07}"/>
              </a:ext>
            </a:extLst>
          </p:cNvPr>
          <p:cNvPicPr>
            <a:picLocks noChangeAspect="1"/>
          </p:cNvPicPr>
          <p:nvPr/>
        </p:nvPicPr>
        <p:blipFill>
          <a:blip r:embed="rId3"/>
          <a:stretch>
            <a:fillRect/>
          </a:stretch>
        </p:blipFill>
        <p:spPr>
          <a:xfrm>
            <a:off x="443009" y="902970"/>
            <a:ext cx="4862018" cy="5955030"/>
          </a:xfrm>
          <a:prstGeom prst="rect">
            <a:avLst/>
          </a:prstGeom>
        </p:spPr>
      </p:pic>
      <p:sp>
        <p:nvSpPr>
          <p:cNvPr id="15" name="矩形 14">
            <a:extLst>
              <a:ext uri="{FF2B5EF4-FFF2-40B4-BE49-F238E27FC236}">
                <a16:creationId xmlns:a16="http://schemas.microsoft.com/office/drawing/2014/main" id="{1066AA20-6CF6-4FD4-A47A-6E11EB417D64}"/>
              </a:ext>
            </a:extLst>
          </p:cNvPr>
          <p:cNvSpPr/>
          <p:nvPr/>
        </p:nvSpPr>
        <p:spPr>
          <a:xfrm>
            <a:off x="5284787" y="1599586"/>
            <a:ext cx="6557807" cy="1815882"/>
          </a:xfrm>
          <a:prstGeom prst="rect">
            <a:avLst/>
          </a:prstGeom>
        </p:spPr>
        <p:txBody>
          <a:bodyPr wrap="square">
            <a:spAutoFit/>
          </a:bodyPr>
          <a:lstStyle/>
          <a:p>
            <a:pPr marL="342900" indent="-342900">
              <a:buFont typeface="Arial" panose="020B0604020202020204" pitchFamily="34" charset="0"/>
              <a:buChar char="•"/>
            </a:pPr>
            <a:r>
              <a:rPr lang="en-US" altLang="zh-CN" sz="2000" dirty="0">
                <a:latin typeface="Times New Roman" panose="02020603050405020304" pitchFamily="18" charset="0"/>
              </a:rPr>
              <a:t>The temporal evolution of </a:t>
            </a:r>
            <a:r>
              <a:rPr lang="en-US" altLang="zh-CN" sz="2400" b="1" i="1" dirty="0">
                <a:latin typeface="Times New Roman" panose="02020603050405020304" pitchFamily="18" charset="0"/>
              </a:rPr>
              <a:t>x</a:t>
            </a:r>
            <a:r>
              <a:rPr lang="en-US" altLang="zh-CN" sz="1200" b="1" dirty="0">
                <a:latin typeface="Times New Roman" panose="02020603050405020304" pitchFamily="18" charset="0"/>
              </a:rPr>
              <a:t>2</a:t>
            </a:r>
            <a:r>
              <a:rPr lang="en-US" altLang="zh-CN" sz="2000" dirty="0">
                <a:latin typeface="Times New Roman" panose="02020603050405020304" pitchFamily="18" charset="0"/>
              </a:rPr>
              <a:t> is governed by a participant-specific parameter</a:t>
            </a:r>
            <a:r>
              <a:rPr lang="en-US" altLang="zh-CN" sz="2400" b="1" dirty="0">
                <a:latin typeface="Times New Roman" panose="02020603050405020304" pitchFamily="18" charset="0"/>
              </a:rPr>
              <a:t> ω</a:t>
            </a:r>
          </a:p>
          <a:p>
            <a:pPr marL="342900" indent="-34290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ω</a:t>
            </a:r>
            <a:r>
              <a:rPr lang="en-US" altLang="zh-CN" sz="2000" dirty="0">
                <a:latin typeface="Times New Roman" panose="02020603050405020304" pitchFamily="18" charset="0"/>
                <a:cs typeface="Times New Roman" panose="02020603050405020304" pitchFamily="18" charset="0"/>
              </a:rPr>
              <a:t> captures inter-individual </a:t>
            </a:r>
            <a:r>
              <a:rPr lang="en-US" altLang="zh-CN" sz="2000" b="1" dirty="0">
                <a:latin typeface="Times New Roman" panose="02020603050405020304" pitchFamily="18" charset="0"/>
                <a:cs typeface="Times New Roman" panose="02020603050405020304" pitchFamily="18" charset="0"/>
              </a:rPr>
              <a:t>variability</a:t>
            </a:r>
            <a:r>
              <a:rPr lang="en-US" altLang="zh-CN" sz="2000" dirty="0">
                <a:latin typeface="Times New Roman" panose="02020603050405020304" pitchFamily="18" charset="0"/>
                <a:cs typeface="Times New Roman" panose="02020603050405020304" pitchFamily="18" charset="0"/>
              </a:rPr>
              <a:t> in the rate at which beliefs evolve over time</a:t>
            </a:r>
            <a:r>
              <a:rPr lang="en-US" altLang="zh-CN" sz="2000" b="1" dirty="0">
                <a:latin typeface="Times New Roman" panose="02020603050405020304" pitchFamily="18" charset="0"/>
                <a:cs typeface="Times New Roman" panose="02020603050405020304" pitchFamily="18" charset="0"/>
              </a:rPr>
              <a:t> </a:t>
            </a:r>
          </a:p>
          <a:p>
            <a:pPr algn="ct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 </a:t>
            </a:r>
            <a:r>
              <a:rPr lang="en-US" altLang="zh-CN" sz="2000" b="1" dirty="0">
                <a:latin typeface="Times New Roman" panose="02020603050405020304" pitchFamily="18" charset="0"/>
                <a:cs typeface="Times New Roman" panose="02020603050405020304" pitchFamily="18" charset="0"/>
              </a:rPr>
              <a:t>ω</a:t>
            </a:r>
            <a:r>
              <a:rPr lang="en-US" altLang="zh-CN" sz="2000" dirty="0">
                <a:latin typeface="Times New Roman" panose="02020603050405020304" pitchFamily="18" charset="0"/>
                <a:cs typeface="Times New Roman" panose="02020603050405020304" pitchFamily="18" charset="0"/>
              </a:rPr>
              <a:t> ……….. </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A9AAD902-3AF5-43CB-8726-848D7C5AC1A5}"/>
              </a:ext>
            </a:extLst>
          </p:cNvPr>
          <p:cNvSpPr/>
          <p:nvPr/>
        </p:nvSpPr>
        <p:spPr>
          <a:xfrm>
            <a:off x="5305027" y="1006450"/>
            <a:ext cx="2803973" cy="523220"/>
          </a:xfrm>
          <a:prstGeom prst="rect">
            <a:avLst/>
          </a:prstGeom>
        </p:spPr>
        <p:txBody>
          <a:bodyPr wrap="none">
            <a:spAutoFit/>
          </a:bodyPr>
          <a:lstStyle/>
          <a:p>
            <a:r>
              <a:rPr lang="en-US" altLang="zh-CN" sz="2800" b="1" i="1" dirty="0">
                <a:solidFill>
                  <a:srgbClr val="9A0001"/>
                </a:solidFill>
                <a:latin typeface="Times New Roman" panose="02020603050405020304" pitchFamily="18" charset="0"/>
              </a:rPr>
              <a:t>Perceptual Model</a:t>
            </a:r>
            <a:endParaRPr lang="zh-CN" altLang="en-US" sz="2800" b="1" dirty="0">
              <a:solidFill>
                <a:srgbClr val="9A0001"/>
              </a:solidFill>
            </a:endParaRPr>
          </a:p>
        </p:txBody>
      </p:sp>
      <p:pic>
        <p:nvPicPr>
          <p:cNvPr id="11" name="图片 10">
            <a:extLst>
              <a:ext uri="{FF2B5EF4-FFF2-40B4-BE49-F238E27FC236}">
                <a16:creationId xmlns:a16="http://schemas.microsoft.com/office/drawing/2014/main" id="{173CCA20-740C-4EFB-BB79-1E35A69BE3A2}"/>
              </a:ext>
            </a:extLst>
          </p:cNvPr>
          <p:cNvPicPr>
            <a:picLocks noChangeAspect="1"/>
          </p:cNvPicPr>
          <p:nvPr/>
        </p:nvPicPr>
        <p:blipFill>
          <a:blip r:embed="rId4"/>
          <a:stretch>
            <a:fillRect/>
          </a:stretch>
        </p:blipFill>
        <p:spPr>
          <a:xfrm>
            <a:off x="6204137" y="3974852"/>
            <a:ext cx="5191307" cy="620039"/>
          </a:xfrm>
          <a:prstGeom prst="rect">
            <a:avLst/>
          </a:prstGeom>
          <a:ln>
            <a:solidFill>
              <a:srgbClr val="9A0001"/>
            </a:solidFill>
          </a:ln>
        </p:spPr>
      </p:pic>
      <p:pic>
        <p:nvPicPr>
          <p:cNvPr id="12" name="图片 11">
            <a:extLst>
              <a:ext uri="{FF2B5EF4-FFF2-40B4-BE49-F238E27FC236}">
                <a16:creationId xmlns:a16="http://schemas.microsoft.com/office/drawing/2014/main" id="{73E720B0-DC50-47C7-847E-982AFD99B01E}"/>
              </a:ext>
            </a:extLst>
          </p:cNvPr>
          <p:cNvPicPr>
            <a:picLocks noChangeAspect="1"/>
          </p:cNvPicPr>
          <p:nvPr/>
        </p:nvPicPr>
        <p:blipFill>
          <a:blip r:embed="rId5"/>
          <a:stretch>
            <a:fillRect/>
          </a:stretch>
        </p:blipFill>
        <p:spPr>
          <a:xfrm>
            <a:off x="6707013" y="4997025"/>
            <a:ext cx="4498322" cy="522778"/>
          </a:xfrm>
          <a:prstGeom prst="rect">
            <a:avLst/>
          </a:prstGeom>
          <a:ln>
            <a:solidFill>
              <a:srgbClr val="9A0001"/>
            </a:solidFill>
          </a:ln>
        </p:spPr>
      </p:pic>
      <p:sp>
        <p:nvSpPr>
          <p:cNvPr id="4" name="文本框 3">
            <a:extLst>
              <a:ext uri="{FF2B5EF4-FFF2-40B4-BE49-F238E27FC236}">
                <a16:creationId xmlns:a16="http://schemas.microsoft.com/office/drawing/2014/main" id="{D65895DF-6AD4-499B-8E39-D8CD3C7A1453}"/>
              </a:ext>
            </a:extLst>
          </p:cNvPr>
          <p:cNvSpPr txBox="1"/>
          <p:nvPr/>
        </p:nvSpPr>
        <p:spPr>
          <a:xfrm>
            <a:off x="7102941" y="3320566"/>
            <a:ext cx="630881" cy="307777"/>
          </a:xfrm>
          <a:prstGeom prst="rect">
            <a:avLst/>
          </a:prstGeom>
          <a:noFill/>
        </p:spPr>
        <p:txBody>
          <a:bodyPr wrap="square" rtlCol="0">
            <a:spAutoFit/>
          </a:bodyPr>
          <a:lstStyle/>
          <a:p>
            <a:pPr algn="ct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stable</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p:sp>
        <p:nvSpPr>
          <p:cNvPr id="19" name="文本框 18">
            <a:extLst>
              <a:ext uri="{FF2B5EF4-FFF2-40B4-BE49-F238E27FC236}">
                <a16:creationId xmlns:a16="http://schemas.microsoft.com/office/drawing/2014/main" id="{20F1C5C9-C8BF-40DD-9B6B-21C9E30D741E}"/>
              </a:ext>
            </a:extLst>
          </p:cNvPr>
          <p:cNvSpPr txBox="1"/>
          <p:nvPr/>
        </p:nvSpPr>
        <p:spPr>
          <a:xfrm>
            <a:off x="9347783" y="3320565"/>
            <a:ext cx="865125" cy="307777"/>
          </a:xfrm>
          <a:prstGeom prst="rect">
            <a:avLst/>
          </a:prstGeom>
          <a:noFill/>
        </p:spPr>
        <p:txBody>
          <a:bodyPr wrap="square" rtlCol="0">
            <a:spAutoFit/>
          </a:bodyPr>
          <a:lstStyle/>
          <a:p>
            <a:pPr algn="ct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unstable</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p:spTree>
    <p:extLst>
      <p:ext uri="{BB962C8B-B14F-4D97-AF65-F5344CB8AC3E}">
        <p14:creationId xmlns:p14="http://schemas.microsoft.com/office/powerpoint/2010/main" val="1276842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a:xfrm>
            <a:off x="8492836" y="6394353"/>
            <a:ext cx="2743200" cy="292196"/>
          </a:xfrm>
        </p:spPr>
        <p:txBody>
          <a:bodyPr/>
          <a:lstStyle/>
          <a:p>
            <a:r>
              <a:rPr lang="en-US" altLang="zh-CN">
                <a:sym typeface="Arial" panose="020B0604020202090204" pitchFamily="34" charset="0"/>
              </a:rPr>
              <a:t>&lt; </a:t>
            </a:r>
            <a:fld id="{A548B57D-AE10-4CF7-A9DF-59FEFA91B28E}" type="slidenum">
              <a:rPr lang="zh-CN" altLang="en-US" smtClean="0">
                <a:sym typeface="Arial" panose="020B0604020202090204" pitchFamily="34" charset="0"/>
              </a:rPr>
              <a:t>9</a:t>
            </a:fld>
            <a:r>
              <a:rPr lang="zh-CN" altLang="en-US">
                <a:sym typeface="Arial" panose="020B0604020202090204" pitchFamily="34" charset="0"/>
              </a:rPr>
              <a:t> </a:t>
            </a:r>
            <a:r>
              <a:rPr lang="en-US" altLang="zh-CN">
                <a:sym typeface="Arial" panose="020B0604020202090204" pitchFamily="34" charset="0"/>
              </a:rPr>
              <a:t>&gt;</a:t>
            </a:r>
            <a:endParaRPr lang="zh-CN" altLang="en-US" dirty="0">
              <a:sym typeface="Arial" panose="020B0604020202090204" pitchFamily="34" charset="0"/>
            </a:endParaRPr>
          </a:p>
        </p:txBody>
      </p:sp>
      <p:sp>
        <p:nvSpPr>
          <p:cNvPr id="8" name="标题 1"/>
          <p:cNvSpPr>
            <a:spLocks noGrp="1"/>
          </p:cNvSpPr>
          <p:nvPr/>
        </p:nvSpPr>
        <p:spPr>
          <a:xfrm>
            <a:off x="422909" y="285750"/>
            <a:ext cx="6624277" cy="6172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90204" pitchFamily="34" charset="0"/>
                <a:ea typeface="微软雅黑" panose="020B0503020204020204" pitchFamily="34" charset="-122"/>
                <a:cs typeface="+mn-ea"/>
              </a:defRPr>
            </a:lvl1pPr>
          </a:lstStyle>
          <a:p>
            <a:r>
              <a:rPr lang="en-US" altLang="zh-CN" sz="3200" dirty="0">
                <a:latin typeface="Times New Roman" panose="02020603050405020304" pitchFamily="18" charset="0"/>
                <a:cs typeface="Times New Roman" panose="02020603050405020304" pitchFamily="18" charset="0"/>
                <a:sym typeface="Arial" panose="020B0604020202090204" pitchFamily="34" charset="0"/>
              </a:rPr>
              <a:t>Hierarchical Gaussian Filter(HGF)</a:t>
            </a:r>
          </a:p>
        </p:txBody>
      </p:sp>
      <p:pic>
        <p:nvPicPr>
          <p:cNvPr id="7" name="图片 6">
            <a:extLst>
              <a:ext uri="{FF2B5EF4-FFF2-40B4-BE49-F238E27FC236}">
                <a16:creationId xmlns:a16="http://schemas.microsoft.com/office/drawing/2014/main" id="{F2E60B6C-A11C-492B-8908-5E46E8E41C07}"/>
              </a:ext>
            </a:extLst>
          </p:cNvPr>
          <p:cNvPicPr>
            <a:picLocks noChangeAspect="1"/>
          </p:cNvPicPr>
          <p:nvPr/>
        </p:nvPicPr>
        <p:blipFill>
          <a:blip r:embed="rId3"/>
          <a:stretch>
            <a:fillRect/>
          </a:stretch>
        </p:blipFill>
        <p:spPr>
          <a:xfrm>
            <a:off x="443009" y="902970"/>
            <a:ext cx="4862018" cy="5955030"/>
          </a:xfrm>
          <a:prstGeom prst="rect">
            <a:avLst/>
          </a:prstGeom>
        </p:spPr>
      </p:pic>
      <p:sp>
        <p:nvSpPr>
          <p:cNvPr id="15" name="矩形 14">
            <a:extLst>
              <a:ext uri="{FF2B5EF4-FFF2-40B4-BE49-F238E27FC236}">
                <a16:creationId xmlns:a16="http://schemas.microsoft.com/office/drawing/2014/main" id="{1066AA20-6CF6-4FD4-A47A-6E11EB417D64}"/>
              </a:ext>
            </a:extLst>
          </p:cNvPr>
          <p:cNvSpPr/>
          <p:nvPr/>
        </p:nvSpPr>
        <p:spPr>
          <a:xfrm>
            <a:off x="5209817" y="2859249"/>
            <a:ext cx="6539173" cy="1323439"/>
          </a:xfrm>
          <a:prstGeom prst="rect">
            <a:avLst/>
          </a:prstGeom>
        </p:spPr>
        <p:txBody>
          <a:bodyPr wrap="square">
            <a:spAutoFit/>
          </a:bodyPr>
          <a:lstStyle/>
          <a:p>
            <a:pPr marL="342900" indent="-342900">
              <a:buFont typeface="Arial" panose="020B0604020202020204" pitchFamily="34" charset="0"/>
              <a:buChar char="•"/>
            </a:pPr>
            <a:r>
              <a:rPr lang="en-US" altLang="zh-CN" sz="2000" dirty="0">
                <a:latin typeface="Times New Roman" panose="02020603050405020304" pitchFamily="18" charset="0"/>
              </a:rPr>
              <a:t>Model inversion was used to </a:t>
            </a:r>
            <a:r>
              <a:rPr lang="en-US" altLang="zh-CN" sz="2000" b="1" dirty="0">
                <a:latin typeface="Times New Roman" panose="02020603050405020304" pitchFamily="18" charset="0"/>
              </a:rPr>
              <a:t>optimize the posterior densities </a:t>
            </a:r>
            <a:r>
              <a:rPr lang="en-US" altLang="zh-CN" sz="2000" dirty="0">
                <a:latin typeface="Times New Roman" panose="02020603050405020304" pitchFamily="18" charset="0"/>
              </a:rPr>
              <a:t>over hidden states, </a:t>
            </a:r>
            <a:r>
              <a:rPr lang="en-US" altLang="zh-CN" sz="2000" b="1" i="1" dirty="0">
                <a:latin typeface="Times New Roman" panose="02020603050405020304" pitchFamily="18" charset="0"/>
              </a:rPr>
              <a:t>x</a:t>
            </a:r>
            <a:r>
              <a:rPr lang="en-US" altLang="zh-CN" sz="1100" b="1" dirty="0">
                <a:latin typeface="Times New Roman" panose="02020603050405020304" pitchFamily="18" charset="0"/>
              </a:rPr>
              <a:t>1</a:t>
            </a:r>
            <a:r>
              <a:rPr lang="en-US" altLang="zh-CN" sz="2000" dirty="0">
                <a:latin typeface="Times New Roman" panose="02020603050405020304" pitchFamily="18" charset="0"/>
              </a:rPr>
              <a:t> and </a:t>
            </a:r>
            <a:r>
              <a:rPr lang="en-US" altLang="zh-CN" sz="2000" b="1" i="1" dirty="0">
                <a:latin typeface="Times New Roman" panose="02020603050405020304" pitchFamily="18" charset="0"/>
              </a:rPr>
              <a:t>x</a:t>
            </a:r>
            <a:r>
              <a:rPr lang="en-US" altLang="zh-CN" sz="1100" b="1" i="1" dirty="0">
                <a:latin typeface="Times New Roman" panose="02020603050405020304" pitchFamily="18" charset="0"/>
              </a:rPr>
              <a:t>2</a:t>
            </a:r>
            <a:r>
              <a:rPr lang="en-US" altLang="zh-CN" sz="2000" dirty="0">
                <a:latin typeface="Times New Roman" panose="02020603050405020304" pitchFamily="18" charset="0"/>
              </a:rPr>
              <a:t>, and parameter </a:t>
            </a:r>
            <a:r>
              <a:rPr lang="en-US" altLang="zh-CN" sz="2000" b="1" dirty="0">
                <a:latin typeface="Times New Roman" panose="02020603050405020304" pitchFamily="18" charset="0"/>
              </a:rPr>
              <a:t>ω</a:t>
            </a:r>
            <a:r>
              <a:rPr lang="en-US" altLang="zh-CN" sz="2000" dirty="0">
                <a:latin typeface="Times New Roman" panose="02020603050405020304" pitchFamily="18" charset="0"/>
              </a:rPr>
              <a:t>.</a:t>
            </a: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Participants’ </a:t>
            </a:r>
            <a:r>
              <a:rPr lang="en-US" altLang="zh-CN" sz="2000" b="1" dirty="0">
                <a:latin typeface="Times New Roman" panose="02020603050405020304" pitchFamily="18" charset="0"/>
                <a:cs typeface="Times New Roman" panose="02020603050405020304" pitchFamily="18" charset="0"/>
              </a:rPr>
              <a:t>posterior beliefs </a:t>
            </a:r>
            <a:r>
              <a:rPr lang="en-US" altLang="zh-CN" sz="2000" dirty="0">
                <a:latin typeface="Times New Roman" panose="02020603050405020304" pitchFamily="18" charset="0"/>
                <a:cs typeface="Times New Roman" panose="02020603050405020304" pitchFamily="18" charset="0"/>
              </a:rPr>
              <a:t>were represented by probability distributions with mean </a:t>
            </a:r>
            <a:r>
              <a:rPr lang="en-US" altLang="zh-CN" sz="2000" b="1" dirty="0">
                <a:latin typeface="Times New Roman" panose="02020603050405020304" pitchFamily="18" charset="0"/>
                <a:cs typeface="Times New Roman" panose="02020603050405020304" pitchFamily="18" charset="0"/>
              </a:rPr>
              <a:t>μ</a:t>
            </a:r>
            <a:r>
              <a:rPr lang="en-US" altLang="zh-CN" sz="2000" dirty="0">
                <a:latin typeface="Times New Roman" panose="02020603050405020304" pitchFamily="18" charset="0"/>
                <a:cs typeface="Times New Roman" panose="02020603050405020304" pitchFamily="18" charset="0"/>
              </a:rPr>
              <a:t> and variance </a:t>
            </a:r>
            <a:r>
              <a:rPr lang="en-US" altLang="zh-CN" sz="2000" b="1" dirty="0">
                <a:latin typeface="Times New Roman" panose="02020603050405020304" pitchFamily="18" charset="0"/>
                <a:cs typeface="Times New Roman" panose="02020603050405020304" pitchFamily="18" charset="0"/>
              </a:rPr>
              <a:t>σ</a:t>
            </a:r>
            <a:r>
              <a:rPr lang="en-US" altLang="zh-CN" sz="2000" dirty="0">
                <a:latin typeface="Times New Roman" panose="02020603050405020304" pitchFamily="18" charset="0"/>
                <a:cs typeface="Times New Roman" panose="02020603050405020304" pitchFamily="18" charset="0"/>
              </a:rPr>
              <a:t>.</a:t>
            </a:r>
          </a:p>
        </p:txBody>
      </p:sp>
      <p:sp>
        <p:nvSpPr>
          <p:cNvPr id="2" name="矩形 1">
            <a:extLst>
              <a:ext uri="{FF2B5EF4-FFF2-40B4-BE49-F238E27FC236}">
                <a16:creationId xmlns:a16="http://schemas.microsoft.com/office/drawing/2014/main" id="{A9AAD902-3AF5-43CB-8726-848D7C5AC1A5}"/>
              </a:ext>
            </a:extLst>
          </p:cNvPr>
          <p:cNvSpPr/>
          <p:nvPr/>
        </p:nvSpPr>
        <p:spPr>
          <a:xfrm>
            <a:off x="5305027" y="1006450"/>
            <a:ext cx="2803973" cy="523220"/>
          </a:xfrm>
          <a:prstGeom prst="rect">
            <a:avLst/>
          </a:prstGeom>
        </p:spPr>
        <p:txBody>
          <a:bodyPr wrap="none">
            <a:spAutoFit/>
          </a:bodyPr>
          <a:lstStyle/>
          <a:p>
            <a:r>
              <a:rPr lang="en-US" altLang="zh-CN" sz="2800" b="1" i="1" dirty="0">
                <a:solidFill>
                  <a:srgbClr val="9A0001"/>
                </a:solidFill>
                <a:latin typeface="Times New Roman" panose="02020603050405020304" pitchFamily="18" charset="0"/>
              </a:rPr>
              <a:t>Perceptual Model</a:t>
            </a:r>
            <a:endParaRPr lang="zh-CN" altLang="en-US" sz="2800" b="1" dirty="0">
              <a:solidFill>
                <a:srgbClr val="9A0001"/>
              </a:solidFill>
            </a:endParaRPr>
          </a:p>
        </p:txBody>
      </p:sp>
      <p:pic>
        <p:nvPicPr>
          <p:cNvPr id="11" name="图片 10">
            <a:extLst>
              <a:ext uri="{FF2B5EF4-FFF2-40B4-BE49-F238E27FC236}">
                <a16:creationId xmlns:a16="http://schemas.microsoft.com/office/drawing/2014/main" id="{173CCA20-740C-4EFB-BB79-1E35A69BE3A2}"/>
              </a:ext>
            </a:extLst>
          </p:cNvPr>
          <p:cNvPicPr>
            <a:picLocks noChangeAspect="1"/>
          </p:cNvPicPr>
          <p:nvPr/>
        </p:nvPicPr>
        <p:blipFill>
          <a:blip r:embed="rId4"/>
          <a:stretch>
            <a:fillRect/>
          </a:stretch>
        </p:blipFill>
        <p:spPr>
          <a:xfrm>
            <a:off x="5325127" y="1633150"/>
            <a:ext cx="4111197" cy="491033"/>
          </a:xfrm>
          <a:prstGeom prst="rect">
            <a:avLst/>
          </a:prstGeom>
          <a:ln>
            <a:solidFill>
              <a:srgbClr val="9A0001"/>
            </a:solidFill>
          </a:ln>
        </p:spPr>
      </p:pic>
      <p:pic>
        <p:nvPicPr>
          <p:cNvPr id="12" name="图片 11">
            <a:extLst>
              <a:ext uri="{FF2B5EF4-FFF2-40B4-BE49-F238E27FC236}">
                <a16:creationId xmlns:a16="http://schemas.microsoft.com/office/drawing/2014/main" id="{73E720B0-DC50-47C7-847E-982AFD99B01E}"/>
              </a:ext>
            </a:extLst>
          </p:cNvPr>
          <p:cNvPicPr>
            <a:picLocks noChangeAspect="1"/>
          </p:cNvPicPr>
          <p:nvPr/>
        </p:nvPicPr>
        <p:blipFill>
          <a:blip r:embed="rId5"/>
          <a:stretch>
            <a:fillRect/>
          </a:stretch>
        </p:blipFill>
        <p:spPr>
          <a:xfrm>
            <a:off x="5325127" y="2227663"/>
            <a:ext cx="3562395" cy="414008"/>
          </a:xfrm>
          <a:prstGeom prst="rect">
            <a:avLst/>
          </a:prstGeom>
          <a:ln>
            <a:solidFill>
              <a:srgbClr val="9A0001"/>
            </a:solidFill>
          </a:ln>
        </p:spPr>
      </p:pic>
      <p:grpSp>
        <p:nvGrpSpPr>
          <p:cNvPr id="16" name="组合 15">
            <a:extLst>
              <a:ext uri="{FF2B5EF4-FFF2-40B4-BE49-F238E27FC236}">
                <a16:creationId xmlns:a16="http://schemas.microsoft.com/office/drawing/2014/main" id="{BF6C36F5-3F55-4DF1-BCFC-6AB9A5560154}"/>
              </a:ext>
            </a:extLst>
          </p:cNvPr>
          <p:cNvGrpSpPr/>
          <p:nvPr/>
        </p:nvGrpSpPr>
        <p:grpSpPr>
          <a:xfrm>
            <a:off x="7163812" y="4465537"/>
            <a:ext cx="1469191" cy="1928816"/>
            <a:chOff x="7721405" y="3163436"/>
            <a:chExt cx="1469191" cy="1928816"/>
          </a:xfrm>
        </p:grpSpPr>
        <p:pic>
          <p:nvPicPr>
            <p:cNvPr id="17" name="图片 16">
              <a:extLst>
                <a:ext uri="{FF2B5EF4-FFF2-40B4-BE49-F238E27FC236}">
                  <a16:creationId xmlns:a16="http://schemas.microsoft.com/office/drawing/2014/main" id="{80C7E1E5-B69B-4C6E-9638-A678DCC3D375}"/>
                </a:ext>
              </a:extLst>
            </p:cNvPr>
            <p:cNvPicPr>
              <a:picLocks noChangeAspect="1"/>
            </p:cNvPicPr>
            <p:nvPr/>
          </p:nvPicPr>
          <p:blipFill>
            <a:blip r:embed="rId6"/>
            <a:stretch>
              <a:fillRect/>
            </a:stretch>
          </p:blipFill>
          <p:spPr>
            <a:xfrm>
              <a:off x="7817004" y="3163436"/>
              <a:ext cx="1277995" cy="442770"/>
            </a:xfrm>
            <a:prstGeom prst="rect">
              <a:avLst/>
            </a:prstGeom>
            <a:ln>
              <a:solidFill>
                <a:srgbClr val="9A0001"/>
              </a:solidFill>
            </a:ln>
          </p:spPr>
        </p:pic>
        <p:pic>
          <p:nvPicPr>
            <p:cNvPr id="18" name="图片 17">
              <a:extLst>
                <a:ext uri="{FF2B5EF4-FFF2-40B4-BE49-F238E27FC236}">
                  <a16:creationId xmlns:a16="http://schemas.microsoft.com/office/drawing/2014/main" id="{172A3997-4BDE-444F-BACD-398E77803EF3}"/>
                </a:ext>
              </a:extLst>
            </p:cNvPr>
            <p:cNvPicPr>
              <a:picLocks noChangeAspect="1"/>
            </p:cNvPicPr>
            <p:nvPr/>
          </p:nvPicPr>
          <p:blipFill>
            <a:blip r:embed="rId7"/>
            <a:stretch>
              <a:fillRect/>
            </a:stretch>
          </p:blipFill>
          <p:spPr>
            <a:xfrm>
              <a:off x="7721405" y="3784978"/>
              <a:ext cx="1469191" cy="462896"/>
            </a:xfrm>
            <a:prstGeom prst="rect">
              <a:avLst/>
            </a:prstGeom>
            <a:ln>
              <a:solidFill>
                <a:srgbClr val="9A0001"/>
              </a:solidFill>
            </a:ln>
          </p:spPr>
        </p:pic>
        <p:pic>
          <p:nvPicPr>
            <p:cNvPr id="21" name="图片 20">
              <a:extLst>
                <a:ext uri="{FF2B5EF4-FFF2-40B4-BE49-F238E27FC236}">
                  <a16:creationId xmlns:a16="http://schemas.microsoft.com/office/drawing/2014/main" id="{AB5EF208-AA4A-4F26-9CDB-39C0536946DF}"/>
                </a:ext>
              </a:extLst>
            </p:cNvPr>
            <p:cNvPicPr>
              <a:picLocks noChangeAspect="1"/>
            </p:cNvPicPr>
            <p:nvPr/>
          </p:nvPicPr>
          <p:blipFill>
            <a:blip r:embed="rId8"/>
            <a:stretch>
              <a:fillRect/>
            </a:stretch>
          </p:blipFill>
          <p:spPr>
            <a:xfrm>
              <a:off x="7806941" y="4397908"/>
              <a:ext cx="1288058" cy="694344"/>
            </a:xfrm>
            <a:prstGeom prst="rect">
              <a:avLst/>
            </a:prstGeom>
            <a:ln>
              <a:solidFill>
                <a:srgbClr val="9A0001"/>
              </a:solidFill>
            </a:ln>
          </p:spPr>
        </p:pic>
      </p:grpSp>
      <p:cxnSp>
        <p:nvCxnSpPr>
          <p:cNvPr id="14" name="直接箭头连接符 13">
            <a:extLst>
              <a:ext uri="{FF2B5EF4-FFF2-40B4-BE49-F238E27FC236}">
                <a16:creationId xmlns:a16="http://schemas.microsoft.com/office/drawing/2014/main" id="{469D2DF2-C814-4C7E-B4BB-1946FAEE261B}"/>
              </a:ext>
            </a:extLst>
          </p:cNvPr>
          <p:cNvCxnSpPr>
            <a:cxnSpLocks/>
          </p:cNvCxnSpPr>
          <p:nvPr/>
        </p:nvCxnSpPr>
        <p:spPr>
          <a:xfrm flipH="1">
            <a:off x="8285357" y="5700009"/>
            <a:ext cx="624468" cy="198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6B5ACDC8-290E-4260-815D-0646591ADA6B}"/>
              </a:ext>
            </a:extLst>
          </p:cNvPr>
          <p:cNvSpPr txBox="1"/>
          <p:nvPr/>
        </p:nvSpPr>
        <p:spPr>
          <a:xfrm>
            <a:off x="8633003" y="5471511"/>
            <a:ext cx="2919662" cy="369332"/>
          </a:xfrm>
          <a:prstGeom prst="rect">
            <a:avLst/>
          </a:prstGeom>
          <a:noFill/>
        </p:spPr>
        <p:txBody>
          <a:bodyPr wrap="square" rtlCol="0">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Precision(1/</a:t>
            </a:r>
            <a:r>
              <a:rPr lang="el-GR" altLang="zh-CN"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σ</a:t>
            </a: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of level 1</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p:sp>
        <p:nvSpPr>
          <p:cNvPr id="23" name="文本框 22">
            <a:extLst>
              <a:ext uri="{FF2B5EF4-FFF2-40B4-BE49-F238E27FC236}">
                <a16:creationId xmlns:a16="http://schemas.microsoft.com/office/drawing/2014/main" id="{22B6B1A5-3ECA-47E5-AC5D-6F1CD1C23064}"/>
              </a:ext>
            </a:extLst>
          </p:cNvPr>
          <p:cNvSpPr txBox="1"/>
          <p:nvPr/>
        </p:nvSpPr>
        <p:spPr>
          <a:xfrm>
            <a:off x="8537406" y="6127493"/>
            <a:ext cx="2919662" cy="369332"/>
          </a:xfrm>
          <a:prstGeom prst="rect">
            <a:avLst/>
          </a:prstGeom>
          <a:noFill/>
        </p:spPr>
        <p:txBody>
          <a:bodyPr wrap="square" rtlCol="0">
            <a:spAutoFit/>
          </a:bodyPr>
          <a:lstStyle/>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Precision of level 2:</a:t>
            </a: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 </a:t>
            </a:r>
            <a:r>
              <a:rPr lang="el-GR" altLang="zh-CN" dirty="0">
                <a:latin typeface="Times New Roman" panose="02020603050405020304" pitchFamily="18" charset="0"/>
              </a:rPr>
              <a:t>κ</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p:cxnSp>
        <p:nvCxnSpPr>
          <p:cNvPr id="25" name="直接箭头连接符 24">
            <a:extLst>
              <a:ext uri="{FF2B5EF4-FFF2-40B4-BE49-F238E27FC236}">
                <a16:creationId xmlns:a16="http://schemas.microsoft.com/office/drawing/2014/main" id="{D71945B1-F6B3-454B-91D1-35B4CCFA800A}"/>
              </a:ext>
            </a:extLst>
          </p:cNvPr>
          <p:cNvCxnSpPr>
            <a:cxnSpLocks/>
          </p:cNvCxnSpPr>
          <p:nvPr/>
        </p:nvCxnSpPr>
        <p:spPr>
          <a:xfrm flipH="1">
            <a:off x="7966450" y="6344235"/>
            <a:ext cx="9569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3092C99D-1A11-4D0E-B2EA-B7577AC455BE}"/>
              </a:ext>
            </a:extLst>
          </p:cNvPr>
          <p:cNvCxnSpPr>
            <a:cxnSpLocks/>
            <a:stCxn id="30" idx="1"/>
          </p:cNvCxnSpPr>
          <p:nvPr/>
        </p:nvCxnSpPr>
        <p:spPr>
          <a:xfrm flipH="1">
            <a:off x="8118089" y="4889127"/>
            <a:ext cx="751512" cy="81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AC85DA72-EB98-4CEF-A3EE-6E67DA8C712D}"/>
              </a:ext>
            </a:extLst>
          </p:cNvPr>
          <p:cNvSpPr txBox="1"/>
          <p:nvPr/>
        </p:nvSpPr>
        <p:spPr>
          <a:xfrm>
            <a:off x="8869601" y="4565961"/>
            <a:ext cx="2919663" cy="646331"/>
          </a:xfrm>
          <a:prstGeom prst="rect">
            <a:avLst/>
          </a:prstGeom>
          <a:noFill/>
        </p:spPr>
        <p:txBody>
          <a:bodyPr wrap="square" rtlCol="0">
            <a:spAutoFit/>
          </a:bodyPr>
          <a:lstStyle/>
          <a:p>
            <a:r>
              <a:rPr lang="en-US" altLang="zh-CN"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Predictions prior to observing the outcome at trial </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rPr>
              <a:t>i</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90204" pitchFamily="34" charset="0"/>
            </a:endParaRPr>
          </a:p>
        </p:txBody>
      </p:sp>
    </p:spTree>
    <p:extLst>
      <p:ext uri="{BB962C8B-B14F-4D97-AF65-F5344CB8AC3E}">
        <p14:creationId xmlns:p14="http://schemas.microsoft.com/office/powerpoint/2010/main" val="2356059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advTm="46441">
        <p159:morph option="byObject"/>
      </p:transition>
    </mc:Choice>
    <mc:Fallback xmlns="">
      <p:transition spd="slow" advTm="46441">
        <p:fade/>
      </p:transition>
    </mc:Fallback>
  </mc:AlternateContent>
</p:sld>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90204" pitchFamily="34" charset="0"/>
            <a:ea typeface="微软雅黑" panose="020B0503020204020204" pitchFamily="34" charset="-122"/>
            <a:cs typeface="+mn-ea"/>
            <a:sym typeface="Arial" panose="020B060402020209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90204" pitchFamily="34" charset="0"/>
            <a:ea typeface="微软雅黑" panose="020B0503020204020204" pitchFamily="34" charset="-122"/>
            <a:cs typeface="+mn-ea"/>
            <a:sym typeface="Arial" panose="020B060402020209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5687</TotalTime>
  <Words>416</Words>
  <Application>Microsoft Office PowerPoint</Application>
  <PresentationFormat>宽屏</PresentationFormat>
  <Paragraphs>81</Paragraphs>
  <Slides>15</Slides>
  <Notes>15</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15</vt:i4>
      </vt:variant>
    </vt:vector>
  </HeadingPairs>
  <TitlesOfParts>
    <vt:vector size="25" baseType="lpstr">
      <vt:lpstr>等线</vt:lpstr>
      <vt:lpstr>经典圆体简</vt:lpstr>
      <vt:lpstr>Microsoft YaHei</vt:lpstr>
      <vt:lpstr>Microsoft YaHei</vt:lpstr>
      <vt:lpstr>Arial</vt:lpstr>
      <vt:lpstr>Times New Roman</vt:lpstr>
      <vt:lpstr>Times New Roman Bold</vt:lpstr>
      <vt:lpstr>Wingdings</vt:lpstr>
      <vt:lpstr>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李昕彤</dc:creator>
  <cp:lastModifiedBy>CBCS_XintongLi</cp:lastModifiedBy>
  <cp:revision>396</cp:revision>
  <dcterms:created xsi:type="dcterms:W3CDTF">2021-10-18T06:21:01Z</dcterms:created>
  <dcterms:modified xsi:type="dcterms:W3CDTF">2022-03-04T12:14:53Z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2052-3.9.1.6204</vt:lpwstr>
  </property>
</Properties>
</file>